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9" r:id="rId4"/>
    <p:sldId id="257" r:id="rId5"/>
    <p:sldId id="262" r:id="rId6"/>
    <p:sldId id="263" r:id="rId7"/>
    <p:sldId id="277" r:id="rId8"/>
    <p:sldId id="260" r:id="rId9"/>
    <p:sldId id="268" r:id="rId10"/>
    <p:sldId id="278" r:id="rId11"/>
    <p:sldId id="279" r:id="rId12"/>
    <p:sldId id="269" r:id="rId13"/>
    <p:sldId id="270" r:id="rId14"/>
    <p:sldId id="264" r:id="rId15"/>
    <p:sldId id="271" r:id="rId16"/>
    <p:sldId id="273" r:id="rId17"/>
    <p:sldId id="272" r:id="rId18"/>
    <p:sldId id="265" r:id="rId19"/>
    <p:sldId id="280" r:id="rId20"/>
    <p:sldId id="281" r:id="rId21"/>
    <p:sldId id="285" r:id="rId22"/>
    <p:sldId id="283" r:id="rId23"/>
    <p:sldId id="284" r:id="rId24"/>
    <p:sldId id="258" r:id="rId25"/>
    <p:sldId id="286" r:id="rId2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jpg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B0045-2AFA-4FE1-9BAF-B45E9A1D6A03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1EEABC4E-278F-476A-834C-64C7DA78F582}">
      <dgm:prSet phldrT="[Text]"/>
      <dgm:spPr/>
      <dgm:t>
        <a:bodyPr/>
        <a:lstStyle/>
        <a:p>
          <a:r>
            <a:rPr lang="es-MX" dirty="0"/>
            <a:t>Eléctrico- </a:t>
          </a:r>
          <a:r>
            <a:rPr lang="es-MX" dirty="0" err="1"/>
            <a:t>resitivos</a:t>
          </a:r>
          <a:endParaRPr lang="es-CO" dirty="0"/>
        </a:p>
      </dgm:t>
    </dgm:pt>
    <dgm:pt modelId="{5596AD19-CEDF-4F91-907B-619C55AC0020}" type="parTrans" cxnId="{14E45755-A5CD-4B53-878D-CE2D3614639F}">
      <dgm:prSet/>
      <dgm:spPr/>
      <dgm:t>
        <a:bodyPr/>
        <a:lstStyle/>
        <a:p>
          <a:endParaRPr lang="es-CO"/>
        </a:p>
      </dgm:t>
    </dgm:pt>
    <dgm:pt modelId="{3634B989-3A79-4DFC-9A15-6F5F9D1D5C5F}" type="sibTrans" cxnId="{14E45755-A5CD-4B53-878D-CE2D3614639F}">
      <dgm:prSet/>
      <dgm:spPr/>
      <dgm:t>
        <a:bodyPr/>
        <a:lstStyle/>
        <a:p>
          <a:endParaRPr lang="es-CO"/>
        </a:p>
      </dgm:t>
    </dgm:pt>
    <dgm:pt modelId="{2EB7B8B5-75DA-4481-8CDB-6BCE7445FEB0}">
      <dgm:prSet phldrT="[Text]"/>
      <dgm:spPr/>
      <dgm:t>
        <a:bodyPr/>
        <a:lstStyle/>
        <a:p>
          <a:r>
            <a:rPr lang="es-MX" dirty="0"/>
            <a:t>Magnéticos</a:t>
          </a:r>
          <a:endParaRPr lang="es-CO" dirty="0"/>
        </a:p>
      </dgm:t>
    </dgm:pt>
    <dgm:pt modelId="{89C0F1EF-D68E-452E-8EA4-B12541B9AAA2}" type="parTrans" cxnId="{8F4FDE27-CDAC-4582-B09D-ACF18FF3C365}">
      <dgm:prSet/>
      <dgm:spPr/>
      <dgm:t>
        <a:bodyPr/>
        <a:lstStyle/>
        <a:p>
          <a:endParaRPr lang="es-CO"/>
        </a:p>
      </dgm:t>
    </dgm:pt>
    <dgm:pt modelId="{78B64F15-F980-4072-A94B-8813A820572F}" type="sibTrans" cxnId="{8F4FDE27-CDAC-4582-B09D-ACF18FF3C365}">
      <dgm:prSet/>
      <dgm:spPr/>
      <dgm:t>
        <a:bodyPr/>
        <a:lstStyle/>
        <a:p>
          <a:endParaRPr lang="es-CO"/>
        </a:p>
      </dgm:t>
    </dgm:pt>
    <dgm:pt modelId="{11899B2B-3FFF-4563-8D4D-C38403D6B44D}">
      <dgm:prSet phldrT="[Text]"/>
      <dgm:spPr/>
      <dgm:t>
        <a:bodyPr/>
        <a:lstStyle/>
        <a:p>
          <a:r>
            <a:rPr lang="es-MX" dirty="0"/>
            <a:t>Gravimétricos</a:t>
          </a:r>
          <a:endParaRPr lang="es-CO" dirty="0"/>
        </a:p>
      </dgm:t>
    </dgm:pt>
    <dgm:pt modelId="{B32D4EF1-F077-4546-A4B6-8B4C4337E756}" type="parTrans" cxnId="{385FEADD-839F-4A76-A604-C4D0174A6ADC}">
      <dgm:prSet/>
      <dgm:spPr/>
      <dgm:t>
        <a:bodyPr/>
        <a:lstStyle/>
        <a:p>
          <a:endParaRPr lang="es-CO"/>
        </a:p>
      </dgm:t>
    </dgm:pt>
    <dgm:pt modelId="{D3A0A598-626B-4B6A-8DBF-C06BBC7C74D7}" type="sibTrans" cxnId="{385FEADD-839F-4A76-A604-C4D0174A6ADC}">
      <dgm:prSet/>
      <dgm:spPr/>
      <dgm:t>
        <a:bodyPr/>
        <a:lstStyle/>
        <a:p>
          <a:endParaRPr lang="es-CO"/>
        </a:p>
      </dgm:t>
    </dgm:pt>
    <dgm:pt modelId="{F936840E-164A-4C37-87FC-A7E35C651163}">
      <dgm:prSet phldrT="[Text]"/>
      <dgm:spPr/>
      <dgm:t>
        <a:bodyPr/>
        <a:lstStyle/>
        <a:p>
          <a:r>
            <a:rPr lang="es-MX" dirty="0"/>
            <a:t>Sísmicos</a:t>
          </a:r>
          <a:endParaRPr lang="es-CO" dirty="0"/>
        </a:p>
      </dgm:t>
    </dgm:pt>
    <dgm:pt modelId="{6F55278B-D526-43EC-81B5-E13B5EC5C70C}" type="parTrans" cxnId="{6511BD36-C888-4573-AF19-7D9096E567BB}">
      <dgm:prSet/>
      <dgm:spPr/>
      <dgm:t>
        <a:bodyPr/>
        <a:lstStyle/>
        <a:p>
          <a:endParaRPr lang="es-CO"/>
        </a:p>
      </dgm:t>
    </dgm:pt>
    <dgm:pt modelId="{098B463A-8A4F-4ECA-8147-0956C7511F4C}" type="sibTrans" cxnId="{6511BD36-C888-4573-AF19-7D9096E567BB}">
      <dgm:prSet/>
      <dgm:spPr/>
      <dgm:t>
        <a:bodyPr/>
        <a:lstStyle/>
        <a:p>
          <a:endParaRPr lang="es-CO"/>
        </a:p>
      </dgm:t>
    </dgm:pt>
    <dgm:pt modelId="{B4281156-6539-4F0F-ABA3-7F09935836E7}">
      <dgm:prSet phldrT="[Text]"/>
      <dgm:spPr/>
      <dgm:t>
        <a:bodyPr/>
        <a:lstStyle/>
        <a:p>
          <a:r>
            <a:rPr lang="es-MX" dirty="0"/>
            <a:t>Electro-</a:t>
          </a:r>
          <a:r>
            <a:rPr lang="es-MX" dirty="0" err="1"/>
            <a:t>magneticos</a:t>
          </a:r>
          <a:endParaRPr lang="es-CO" dirty="0"/>
        </a:p>
      </dgm:t>
    </dgm:pt>
    <dgm:pt modelId="{D350A984-2920-4ADC-AD10-B42EFC07E594}" type="sibTrans" cxnId="{051620D7-A69B-43DA-9472-57CB31206122}">
      <dgm:prSet/>
      <dgm:spPr/>
      <dgm:t>
        <a:bodyPr/>
        <a:lstStyle/>
        <a:p>
          <a:endParaRPr lang="es-CO"/>
        </a:p>
      </dgm:t>
    </dgm:pt>
    <dgm:pt modelId="{FCB9D396-DF64-4F11-89D1-32FA3FCAE452}" type="parTrans" cxnId="{051620D7-A69B-43DA-9472-57CB31206122}">
      <dgm:prSet/>
      <dgm:spPr/>
      <dgm:t>
        <a:bodyPr/>
        <a:lstStyle/>
        <a:p>
          <a:endParaRPr lang="es-CO"/>
        </a:p>
      </dgm:t>
    </dgm:pt>
    <dgm:pt modelId="{7067F362-6FBB-4F46-A53D-D835A2BFCE28}">
      <dgm:prSet phldrT="[Text]"/>
      <dgm:spPr/>
      <dgm:t>
        <a:bodyPr/>
        <a:lstStyle/>
        <a:p>
          <a:r>
            <a:rPr lang="es-MX" dirty="0"/>
            <a:t>Radiométricos</a:t>
          </a:r>
          <a:endParaRPr lang="es-CO" dirty="0"/>
        </a:p>
      </dgm:t>
    </dgm:pt>
    <dgm:pt modelId="{804142E5-DF7B-4C06-8480-DF42E379FD2C}" type="parTrans" cxnId="{386DB94D-C76B-4B14-9E40-BFF01A9D6992}">
      <dgm:prSet/>
      <dgm:spPr/>
      <dgm:t>
        <a:bodyPr/>
        <a:lstStyle/>
        <a:p>
          <a:endParaRPr lang="es-CO"/>
        </a:p>
      </dgm:t>
    </dgm:pt>
    <dgm:pt modelId="{321292D9-012D-499F-AD32-4AECF916E263}" type="sibTrans" cxnId="{386DB94D-C76B-4B14-9E40-BFF01A9D6992}">
      <dgm:prSet/>
      <dgm:spPr/>
      <dgm:t>
        <a:bodyPr/>
        <a:lstStyle/>
        <a:p>
          <a:endParaRPr lang="es-CO"/>
        </a:p>
      </dgm:t>
    </dgm:pt>
    <dgm:pt modelId="{310992D5-769F-4177-8D53-F9ADF96BA28C}" type="pres">
      <dgm:prSet presAssocID="{BD6B0045-2AFA-4FE1-9BAF-B45E9A1D6A03}" presName="Name0" presStyleCnt="0">
        <dgm:presLayoutVars>
          <dgm:dir/>
          <dgm:resizeHandles val="exact"/>
        </dgm:presLayoutVars>
      </dgm:prSet>
      <dgm:spPr/>
    </dgm:pt>
    <dgm:pt modelId="{4E561FFD-00AE-4B48-B727-7ED01FC1CC6F}" type="pres">
      <dgm:prSet presAssocID="{BD6B0045-2AFA-4FE1-9BAF-B45E9A1D6A03}" presName="bkgdShp" presStyleLbl="alignAccFollowNode1" presStyleIdx="0" presStyleCnt="1"/>
      <dgm:spPr/>
    </dgm:pt>
    <dgm:pt modelId="{E7BD4124-1D33-4D88-9E21-65677A27FB56}" type="pres">
      <dgm:prSet presAssocID="{BD6B0045-2AFA-4FE1-9BAF-B45E9A1D6A03}" presName="linComp" presStyleCnt="0"/>
      <dgm:spPr/>
    </dgm:pt>
    <dgm:pt modelId="{13334FDD-C14D-495D-924B-7BED1A40BBDC}" type="pres">
      <dgm:prSet presAssocID="{1EEABC4E-278F-476A-834C-64C7DA78F582}" presName="compNode" presStyleCnt="0"/>
      <dgm:spPr/>
    </dgm:pt>
    <dgm:pt modelId="{E5D7A9EC-4442-4DB8-89A7-818B89612401}" type="pres">
      <dgm:prSet presAssocID="{1EEABC4E-278F-476A-834C-64C7DA78F582}" presName="node" presStyleLbl="node1" presStyleIdx="0" presStyleCnt="6" custScaleY="47475">
        <dgm:presLayoutVars>
          <dgm:bulletEnabled val="1"/>
        </dgm:presLayoutVars>
      </dgm:prSet>
      <dgm:spPr/>
    </dgm:pt>
    <dgm:pt modelId="{3193FA73-56E0-4368-AA1A-770B9605A1FD}" type="pres">
      <dgm:prSet presAssocID="{1EEABC4E-278F-476A-834C-64C7DA78F582}" presName="invisiNode" presStyleLbl="node1" presStyleIdx="0" presStyleCnt="6"/>
      <dgm:spPr/>
    </dgm:pt>
    <dgm:pt modelId="{3DE3579A-77D5-463E-8105-73AE70832569}" type="pres">
      <dgm:prSet presAssocID="{1EEABC4E-278F-476A-834C-64C7DA78F582}" presName="imagNode" presStyleLbl="fgImgPlace1" presStyleIdx="0" presStyleCnt="6" custScaleY="1717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663726B5-43AC-40DF-983E-B7679BA2A27F}" type="pres">
      <dgm:prSet presAssocID="{3634B989-3A79-4DFC-9A15-6F5F9D1D5C5F}" presName="sibTrans" presStyleLbl="sibTrans2D1" presStyleIdx="0" presStyleCnt="0"/>
      <dgm:spPr/>
    </dgm:pt>
    <dgm:pt modelId="{961828B2-A75D-44B5-8C6C-25035914A321}" type="pres">
      <dgm:prSet presAssocID="{B4281156-6539-4F0F-ABA3-7F09935836E7}" presName="compNode" presStyleCnt="0"/>
      <dgm:spPr/>
    </dgm:pt>
    <dgm:pt modelId="{1F38294E-707A-472A-9604-BC2247D7802D}" type="pres">
      <dgm:prSet presAssocID="{B4281156-6539-4F0F-ABA3-7F09935836E7}" presName="node" presStyleLbl="node1" presStyleIdx="1" presStyleCnt="6" custScaleY="47475">
        <dgm:presLayoutVars>
          <dgm:bulletEnabled val="1"/>
        </dgm:presLayoutVars>
      </dgm:prSet>
      <dgm:spPr/>
    </dgm:pt>
    <dgm:pt modelId="{4ACBE0FA-2220-4E35-AE38-EAAD0CAB863C}" type="pres">
      <dgm:prSet presAssocID="{B4281156-6539-4F0F-ABA3-7F09935836E7}" presName="invisiNode" presStyleLbl="node1" presStyleIdx="1" presStyleCnt="6"/>
      <dgm:spPr/>
    </dgm:pt>
    <dgm:pt modelId="{74B85CB9-66E9-4822-89E6-1AAA925F44AF}" type="pres">
      <dgm:prSet presAssocID="{B4281156-6539-4F0F-ABA3-7F09935836E7}" presName="imagNode" presStyleLbl="fgImgPlace1" presStyleIdx="1" presStyleCnt="6" custScaleY="17171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BDAD2BE8-65FF-41E2-8347-C6E97345BE4F}" type="pres">
      <dgm:prSet presAssocID="{D350A984-2920-4ADC-AD10-B42EFC07E594}" presName="sibTrans" presStyleLbl="sibTrans2D1" presStyleIdx="0" presStyleCnt="0"/>
      <dgm:spPr/>
    </dgm:pt>
    <dgm:pt modelId="{CB24A38A-1093-46E3-801A-94BFF1E41327}" type="pres">
      <dgm:prSet presAssocID="{2EB7B8B5-75DA-4481-8CDB-6BCE7445FEB0}" presName="compNode" presStyleCnt="0"/>
      <dgm:spPr/>
    </dgm:pt>
    <dgm:pt modelId="{FC99CDDE-F6D6-4484-96A7-8C517737F9AB}" type="pres">
      <dgm:prSet presAssocID="{2EB7B8B5-75DA-4481-8CDB-6BCE7445FEB0}" presName="node" presStyleLbl="node1" presStyleIdx="2" presStyleCnt="6" custScaleY="47475">
        <dgm:presLayoutVars>
          <dgm:bulletEnabled val="1"/>
        </dgm:presLayoutVars>
      </dgm:prSet>
      <dgm:spPr/>
    </dgm:pt>
    <dgm:pt modelId="{1A9C2E8E-B6EB-434A-BBBF-E7F0F388C276}" type="pres">
      <dgm:prSet presAssocID="{2EB7B8B5-75DA-4481-8CDB-6BCE7445FEB0}" presName="invisiNode" presStyleLbl="node1" presStyleIdx="2" presStyleCnt="6"/>
      <dgm:spPr/>
    </dgm:pt>
    <dgm:pt modelId="{38A55D07-5A40-410D-A4E0-DDBFBEAB6C89}" type="pres">
      <dgm:prSet presAssocID="{2EB7B8B5-75DA-4481-8CDB-6BCE7445FEB0}" presName="imagNode" presStyleLbl="fgImgPlace1" presStyleIdx="2" presStyleCnt="6" custScaleY="17171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6AFD6766-C379-4774-9D57-C59B7633D436}" type="pres">
      <dgm:prSet presAssocID="{78B64F15-F980-4072-A94B-8813A820572F}" presName="sibTrans" presStyleLbl="sibTrans2D1" presStyleIdx="0" presStyleCnt="0"/>
      <dgm:spPr/>
    </dgm:pt>
    <dgm:pt modelId="{8FEADD18-9CF9-4A71-808E-7AB3A6F9566D}" type="pres">
      <dgm:prSet presAssocID="{11899B2B-3FFF-4563-8D4D-C38403D6B44D}" presName="compNode" presStyleCnt="0"/>
      <dgm:spPr/>
    </dgm:pt>
    <dgm:pt modelId="{A7BF9835-DB79-474B-911C-9C1104FDD4CE}" type="pres">
      <dgm:prSet presAssocID="{11899B2B-3FFF-4563-8D4D-C38403D6B44D}" presName="node" presStyleLbl="node1" presStyleIdx="3" presStyleCnt="6" custScaleY="49495">
        <dgm:presLayoutVars>
          <dgm:bulletEnabled val="1"/>
        </dgm:presLayoutVars>
      </dgm:prSet>
      <dgm:spPr/>
    </dgm:pt>
    <dgm:pt modelId="{CFEA0EC8-D5C0-436C-A40F-7AEE115F69F6}" type="pres">
      <dgm:prSet presAssocID="{11899B2B-3FFF-4563-8D4D-C38403D6B44D}" presName="invisiNode" presStyleLbl="node1" presStyleIdx="3" presStyleCnt="6"/>
      <dgm:spPr/>
    </dgm:pt>
    <dgm:pt modelId="{E74D6019-C23A-417E-AA5C-818EBF4D6EEC}" type="pres">
      <dgm:prSet presAssocID="{11899B2B-3FFF-4563-8D4D-C38403D6B44D}" presName="imagNode" presStyleLbl="fgImgPlace1" presStyleIdx="3" presStyleCnt="6" custScaleY="17887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290BB44A-3F09-4BE7-839E-A38B674DF242}" type="pres">
      <dgm:prSet presAssocID="{D3A0A598-626B-4B6A-8DBF-C06BBC7C74D7}" presName="sibTrans" presStyleLbl="sibTrans2D1" presStyleIdx="0" presStyleCnt="0"/>
      <dgm:spPr/>
    </dgm:pt>
    <dgm:pt modelId="{5A3BF0FA-FCFE-476F-B7FE-4DC2E07EB094}" type="pres">
      <dgm:prSet presAssocID="{F936840E-164A-4C37-87FC-A7E35C651163}" presName="compNode" presStyleCnt="0"/>
      <dgm:spPr/>
    </dgm:pt>
    <dgm:pt modelId="{E2EE066A-D588-49E5-A7E2-09487BD32933}" type="pres">
      <dgm:prSet presAssocID="{F936840E-164A-4C37-87FC-A7E35C651163}" presName="node" presStyleLbl="node1" presStyleIdx="4" presStyleCnt="6" custScaleY="49495">
        <dgm:presLayoutVars>
          <dgm:bulletEnabled val="1"/>
        </dgm:presLayoutVars>
      </dgm:prSet>
      <dgm:spPr/>
    </dgm:pt>
    <dgm:pt modelId="{2A3AF4E1-3014-409E-960A-FB0C5F91DF98}" type="pres">
      <dgm:prSet presAssocID="{F936840E-164A-4C37-87FC-A7E35C651163}" presName="invisiNode" presStyleLbl="node1" presStyleIdx="4" presStyleCnt="6"/>
      <dgm:spPr/>
    </dgm:pt>
    <dgm:pt modelId="{5168784C-4C72-4159-88DE-81E68D9C475B}" type="pres">
      <dgm:prSet presAssocID="{F936840E-164A-4C37-87FC-A7E35C651163}" presName="imagNode" presStyleLbl="fgImgPlace1" presStyleIdx="4" presStyleCnt="6" custScaleY="1788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A3F05D7C-E6DF-4F45-878C-58F13B1EBF4D}" type="pres">
      <dgm:prSet presAssocID="{098B463A-8A4F-4ECA-8147-0956C7511F4C}" presName="sibTrans" presStyleLbl="sibTrans2D1" presStyleIdx="0" presStyleCnt="0"/>
      <dgm:spPr/>
    </dgm:pt>
    <dgm:pt modelId="{292B73D8-FB64-489D-8579-EEC747C4A689}" type="pres">
      <dgm:prSet presAssocID="{7067F362-6FBB-4F46-A53D-D835A2BFCE28}" presName="compNode" presStyleCnt="0"/>
      <dgm:spPr/>
    </dgm:pt>
    <dgm:pt modelId="{92B5C93C-37E8-4743-8705-FD39EF69C64C}" type="pres">
      <dgm:prSet presAssocID="{7067F362-6FBB-4F46-A53D-D835A2BFCE28}" presName="node" presStyleLbl="node1" presStyleIdx="5" presStyleCnt="6" custScaleY="48878">
        <dgm:presLayoutVars>
          <dgm:bulletEnabled val="1"/>
        </dgm:presLayoutVars>
      </dgm:prSet>
      <dgm:spPr/>
    </dgm:pt>
    <dgm:pt modelId="{68F3A76B-90A2-4B5B-A13B-B18F1B5E1AC6}" type="pres">
      <dgm:prSet presAssocID="{7067F362-6FBB-4F46-A53D-D835A2BFCE28}" presName="invisiNode" presStyleLbl="node1" presStyleIdx="5" presStyleCnt="6"/>
      <dgm:spPr/>
    </dgm:pt>
    <dgm:pt modelId="{1E1FBFF6-938A-4575-B6A5-640D57DD4F0B}" type="pres">
      <dgm:prSet presAssocID="{7067F362-6FBB-4F46-A53D-D835A2BFCE28}" presName="imagNode" presStyleLbl="fgImgPlace1" presStyleIdx="5" presStyleCnt="6" custScaleX="111896" custScaleY="17668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8F4FDE27-CDAC-4582-B09D-ACF18FF3C365}" srcId="{BD6B0045-2AFA-4FE1-9BAF-B45E9A1D6A03}" destId="{2EB7B8B5-75DA-4481-8CDB-6BCE7445FEB0}" srcOrd="2" destOrd="0" parTransId="{89C0F1EF-D68E-452E-8EA4-B12541B9AAA2}" sibTransId="{78B64F15-F980-4072-A94B-8813A820572F}"/>
    <dgm:cxn modelId="{6511BD36-C888-4573-AF19-7D9096E567BB}" srcId="{BD6B0045-2AFA-4FE1-9BAF-B45E9A1D6A03}" destId="{F936840E-164A-4C37-87FC-A7E35C651163}" srcOrd="4" destOrd="0" parTransId="{6F55278B-D526-43EC-81B5-E13B5EC5C70C}" sibTransId="{098B463A-8A4F-4ECA-8147-0956C7511F4C}"/>
    <dgm:cxn modelId="{70C11C3C-6CF8-413D-BCFB-D6BD34F4606F}" type="presOf" srcId="{2EB7B8B5-75DA-4481-8CDB-6BCE7445FEB0}" destId="{FC99CDDE-F6D6-4484-96A7-8C517737F9AB}" srcOrd="0" destOrd="0" presId="urn:microsoft.com/office/officeart/2005/8/layout/pList2"/>
    <dgm:cxn modelId="{636AED3D-0841-41B7-9224-FDE418FB4178}" type="presOf" srcId="{7067F362-6FBB-4F46-A53D-D835A2BFCE28}" destId="{92B5C93C-37E8-4743-8705-FD39EF69C64C}" srcOrd="0" destOrd="0" presId="urn:microsoft.com/office/officeart/2005/8/layout/pList2"/>
    <dgm:cxn modelId="{386DB94D-C76B-4B14-9E40-BFF01A9D6992}" srcId="{BD6B0045-2AFA-4FE1-9BAF-B45E9A1D6A03}" destId="{7067F362-6FBB-4F46-A53D-D835A2BFCE28}" srcOrd="5" destOrd="0" parTransId="{804142E5-DF7B-4C06-8480-DF42E379FD2C}" sibTransId="{321292D9-012D-499F-AD32-4AECF916E263}"/>
    <dgm:cxn modelId="{14E45755-A5CD-4B53-878D-CE2D3614639F}" srcId="{BD6B0045-2AFA-4FE1-9BAF-B45E9A1D6A03}" destId="{1EEABC4E-278F-476A-834C-64C7DA78F582}" srcOrd="0" destOrd="0" parTransId="{5596AD19-CEDF-4F91-907B-619C55AC0020}" sibTransId="{3634B989-3A79-4DFC-9A15-6F5F9D1D5C5F}"/>
    <dgm:cxn modelId="{2893C17A-15AE-4C3F-8C12-804E4E5BDE95}" type="presOf" srcId="{B4281156-6539-4F0F-ABA3-7F09935836E7}" destId="{1F38294E-707A-472A-9604-BC2247D7802D}" srcOrd="0" destOrd="0" presId="urn:microsoft.com/office/officeart/2005/8/layout/pList2"/>
    <dgm:cxn modelId="{18ED247F-41C8-4F47-9FC2-F7DC6FEFE14E}" type="presOf" srcId="{F936840E-164A-4C37-87FC-A7E35C651163}" destId="{E2EE066A-D588-49E5-A7E2-09487BD32933}" srcOrd="0" destOrd="0" presId="urn:microsoft.com/office/officeart/2005/8/layout/pList2"/>
    <dgm:cxn modelId="{7837DB9E-33AF-4ECB-A056-E776BF634CCF}" type="presOf" srcId="{11899B2B-3FFF-4563-8D4D-C38403D6B44D}" destId="{A7BF9835-DB79-474B-911C-9C1104FDD4CE}" srcOrd="0" destOrd="0" presId="urn:microsoft.com/office/officeart/2005/8/layout/pList2"/>
    <dgm:cxn modelId="{7E859AB0-7F67-461F-AFEF-2E88AB8BFFBA}" type="presOf" srcId="{1EEABC4E-278F-476A-834C-64C7DA78F582}" destId="{E5D7A9EC-4442-4DB8-89A7-818B89612401}" srcOrd="0" destOrd="0" presId="urn:microsoft.com/office/officeart/2005/8/layout/pList2"/>
    <dgm:cxn modelId="{9FCD72B2-28B2-4685-82B6-5951D087D07F}" type="presOf" srcId="{D350A984-2920-4ADC-AD10-B42EFC07E594}" destId="{BDAD2BE8-65FF-41E2-8347-C6E97345BE4F}" srcOrd="0" destOrd="0" presId="urn:microsoft.com/office/officeart/2005/8/layout/pList2"/>
    <dgm:cxn modelId="{43C72CB4-E321-4842-BA35-30A965E27F36}" type="presOf" srcId="{D3A0A598-626B-4B6A-8DBF-C06BBC7C74D7}" destId="{290BB44A-3F09-4BE7-839E-A38B674DF242}" srcOrd="0" destOrd="0" presId="urn:microsoft.com/office/officeart/2005/8/layout/pList2"/>
    <dgm:cxn modelId="{DD13F9D5-D41D-4535-9068-467670E65835}" type="presOf" srcId="{098B463A-8A4F-4ECA-8147-0956C7511F4C}" destId="{A3F05D7C-E6DF-4F45-878C-58F13B1EBF4D}" srcOrd="0" destOrd="0" presId="urn:microsoft.com/office/officeart/2005/8/layout/pList2"/>
    <dgm:cxn modelId="{051620D7-A69B-43DA-9472-57CB31206122}" srcId="{BD6B0045-2AFA-4FE1-9BAF-B45E9A1D6A03}" destId="{B4281156-6539-4F0F-ABA3-7F09935836E7}" srcOrd="1" destOrd="0" parTransId="{FCB9D396-DF64-4F11-89D1-32FA3FCAE452}" sibTransId="{D350A984-2920-4ADC-AD10-B42EFC07E594}"/>
    <dgm:cxn modelId="{6FECDBD8-30CC-4693-AFE7-8D8552FF8A96}" type="presOf" srcId="{BD6B0045-2AFA-4FE1-9BAF-B45E9A1D6A03}" destId="{310992D5-769F-4177-8D53-F9ADF96BA28C}" srcOrd="0" destOrd="0" presId="urn:microsoft.com/office/officeart/2005/8/layout/pList2"/>
    <dgm:cxn modelId="{385FEADD-839F-4A76-A604-C4D0174A6ADC}" srcId="{BD6B0045-2AFA-4FE1-9BAF-B45E9A1D6A03}" destId="{11899B2B-3FFF-4563-8D4D-C38403D6B44D}" srcOrd="3" destOrd="0" parTransId="{B32D4EF1-F077-4546-A4B6-8B4C4337E756}" sibTransId="{D3A0A598-626B-4B6A-8DBF-C06BBC7C74D7}"/>
    <dgm:cxn modelId="{95495CEE-6DBB-4A83-89C8-06A8F6880F74}" type="presOf" srcId="{78B64F15-F980-4072-A94B-8813A820572F}" destId="{6AFD6766-C379-4774-9D57-C59B7633D436}" srcOrd="0" destOrd="0" presId="urn:microsoft.com/office/officeart/2005/8/layout/pList2"/>
    <dgm:cxn modelId="{3EA5C4EE-A942-4A40-A375-B99B8E478A97}" type="presOf" srcId="{3634B989-3A79-4DFC-9A15-6F5F9D1D5C5F}" destId="{663726B5-43AC-40DF-983E-B7679BA2A27F}" srcOrd="0" destOrd="0" presId="urn:microsoft.com/office/officeart/2005/8/layout/pList2"/>
    <dgm:cxn modelId="{842145C0-B2B2-42AF-97EC-D600CDE291C2}" type="presParOf" srcId="{310992D5-769F-4177-8D53-F9ADF96BA28C}" destId="{4E561FFD-00AE-4B48-B727-7ED01FC1CC6F}" srcOrd="0" destOrd="0" presId="urn:microsoft.com/office/officeart/2005/8/layout/pList2"/>
    <dgm:cxn modelId="{1A7E57C3-73DA-4F10-92FA-0BD4A0F33180}" type="presParOf" srcId="{310992D5-769F-4177-8D53-F9ADF96BA28C}" destId="{E7BD4124-1D33-4D88-9E21-65677A27FB56}" srcOrd="1" destOrd="0" presId="urn:microsoft.com/office/officeart/2005/8/layout/pList2"/>
    <dgm:cxn modelId="{3BDA4982-2611-46FA-AEDB-9E83D7D3F3F0}" type="presParOf" srcId="{E7BD4124-1D33-4D88-9E21-65677A27FB56}" destId="{13334FDD-C14D-495D-924B-7BED1A40BBDC}" srcOrd="0" destOrd="0" presId="urn:microsoft.com/office/officeart/2005/8/layout/pList2"/>
    <dgm:cxn modelId="{DBA2314E-936C-490A-95C6-F2EDB234AC84}" type="presParOf" srcId="{13334FDD-C14D-495D-924B-7BED1A40BBDC}" destId="{E5D7A9EC-4442-4DB8-89A7-818B89612401}" srcOrd="0" destOrd="0" presId="urn:microsoft.com/office/officeart/2005/8/layout/pList2"/>
    <dgm:cxn modelId="{A49975DF-AD55-4059-BB49-89BAADEB1FCA}" type="presParOf" srcId="{13334FDD-C14D-495D-924B-7BED1A40BBDC}" destId="{3193FA73-56E0-4368-AA1A-770B9605A1FD}" srcOrd="1" destOrd="0" presId="urn:microsoft.com/office/officeart/2005/8/layout/pList2"/>
    <dgm:cxn modelId="{5064A105-7A4E-44E2-A706-F2CC32567D61}" type="presParOf" srcId="{13334FDD-C14D-495D-924B-7BED1A40BBDC}" destId="{3DE3579A-77D5-463E-8105-73AE70832569}" srcOrd="2" destOrd="0" presId="urn:microsoft.com/office/officeart/2005/8/layout/pList2"/>
    <dgm:cxn modelId="{D4B282D4-45C3-4CD2-8FDB-8BA3F2A44DBA}" type="presParOf" srcId="{E7BD4124-1D33-4D88-9E21-65677A27FB56}" destId="{663726B5-43AC-40DF-983E-B7679BA2A27F}" srcOrd="1" destOrd="0" presId="urn:microsoft.com/office/officeart/2005/8/layout/pList2"/>
    <dgm:cxn modelId="{F628BB29-2846-41E6-AB3F-47F7660F1F09}" type="presParOf" srcId="{E7BD4124-1D33-4D88-9E21-65677A27FB56}" destId="{961828B2-A75D-44B5-8C6C-25035914A321}" srcOrd="2" destOrd="0" presId="urn:microsoft.com/office/officeart/2005/8/layout/pList2"/>
    <dgm:cxn modelId="{D0DCB02C-8C22-4C43-AA26-D01189F782A2}" type="presParOf" srcId="{961828B2-A75D-44B5-8C6C-25035914A321}" destId="{1F38294E-707A-472A-9604-BC2247D7802D}" srcOrd="0" destOrd="0" presId="urn:microsoft.com/office/officeart/2005/8/layout/pList2"/>
    <dgm:cxn modelId="{20D1BB33-CF10-4A61-8CCB-37B58BA451E5}" type="presParOf" srcId="{961828B2-A75D-44B5-8C6C-25035914A321}" destId="{4ACBE0FA-2220-4E35-AE38-EAAD0CAB863C}" srcOrd="1" destOrd="0" presId="urn:microsoft.com/office/officeart/2005/8/layout/pList2"/>
    <dgm:cxn modelId="{674CDC05-2F69-43A0-B0E7-FEC8C2E23796}" type="presParOf" srcId="{961828B2-A75D-44B5-8C6C-25035914A321}" destId="{74B85CB9-66E9-4822-89E6-1AAA925F44AF}" srcOrd="2" destOrd="0" presId="urn:microsoft.com/office/officeart/2005/8/layout/pList2"/>
    <dgm:cxn modelId="{E494C0CE-6324-4862-A5BD-C8B4AB052C53}" type="presParOf" srcId="{E7BD4124-1D33-4D88-9E21-65677A27FB56}" destId="{BDAD2BE8-65FF-41E2-8347-C6E97345BE4F}" srcOrd="3" destOrd="0" presId="urn:microsoft.com/office/officeart/2005/8/layout/pList2"/>
    <dgm:cxn modelId="{3FA4EF13-AA85-42C1-B854-55165007FFE6}" type="presParOf" srcId="{E7BD4124-1D33-4D88-9E21-65677A27FB56}" destId="{CB24A38A-1093-46E3-801A-94BFF1E41327}" srcOrd="4" destOrd="0" presId="urn:microsoft.com/office/officeart/2005/8/layout/pList2"/>
    <dgm:cxn modelId="{0826C3E9-4299-49BE-9267-2DFA24F8BDF4}" type="presParOf" srcId="{CB24A38A-1093-46E3-801A-94BFF1E41327}" destId="{FC99CDDE-F6D6-4484-96A7-8C517737F9AB}" srcOrd="0" destOrd="0" presId="urn:microsoft.com/office/officeart/2005/8/layout/pList2"/>
    <dgm:cxn modelId="{7339B4EC-0F18-4267-83EF-51CB02EE178C}" type="presParOf" srcId="{CB24A38A-1093-46E3-801A-94BFF1E41327}" destId="{1A9C2E8E-B6EB-434A-BBBF-E7F0F388C276}" srcOrd="1" destOrd="0" presId="urn:microsoft.com/office/officeart/2005/8/layout/pList2"/>
    <dgm:cxn modelId="{B402C7AF-15F3-45F0-BD9F-B0414B2989F9}" type="presParOf" srcId="{CB24A38A-1093-46E3-801A-94BFF1E41327}" destId="{38A55D07-5A40-410D-A4E0-DDBFBEAB6C89}" srcOrd="2" destOrd="0" presId="urn:microsoft.com/office/officeart/2005/8/layout/pList2"/>
    <dgm:cxn modelId="{B3A2C137-1004-4D46-8FD5-BE970137F459}" type="presParOf" srcId="{E7BD4124-1D33-4D88-9E21-65677A27FB56}" destId="{6AFD6766-C379-4774-9D57-C59B7633D436}" srcOrd="5" destOrd="0" presId="urn:microsoft.com/office/officeart/2005/8/layout/pList2"/>
    <dgm:cxn modelId="{F1EC20C4-E1CF-47D8-9A36-716A74E26103}" type="presParOf" srcId="{E7BD4124-1D33-4D88-9E21-65677A27FB56}" destId="{8FEADD18-9CF9-4A71-808E-7AB3A6F9566D}" srcOrd="6" destOrd="0" presId="urn:microsoft.com/office/officeart/2005/8/layout/pList2"/>
    <dgm:cxn modelId="{20FA715D-B3EA-49AB-94D8-462664F3E123}" type="presParOf" srcId="{8FEADD18-9CF9-4A71-808E-7AB3A6F9566D}" destId="{A7BF9835-DB79-474B-911C-9C1104FDD4CE}" srcOrd="0" destOrd="0" presId="urn:microsoft.com/office/officeart/2005/8/layout/pList2"/>
    <dgm:cxn modelId="{01CE955F-7D4B-4710-BBCA-23673C6DC127}" type="presParOf" srcId="{8FEADD18-9CF9-4A71-808E-7AB3A6F9566D}" destId="{CFEA0EC8-D5C0-436C-A40F-7AEE115F69F6}" srcOrd="1" destOrd="0" presId="urn:microsoft.com/office/officeart/2005/8/layout/pList2"/>
    <dgm:cxn modelId="{BB19B7D8-B432-49BC-BE68-7EB7A9675BFF}" type="presParOf" srcId="{8FEADD18-9CF9-4A71-808E-7AB3A6F9566D}" destId="{E74D6019-C23A-417E-AA5C-818EBF4D6EEC}" srcOrd="2" destOrd="0" presId="urn:microsoft.com/office/officeart/2005/8/layout/pList2"/>
    <dgm:cxn modelId="{16F8D7CB-A826-4153-A3B3-A2A53AFDF8CD}" type="presParOf" srcId="{E7BD4124-1D33-4D88-9E21-65677A27FB56}" destId="{290BB44A-3F09-4BE7-839E-A38B674DF242}" srcOrd="7" destOrd="0" presId="urn:microsoft.com/office/officeart/2005/8/layout/pList2"/>
    <dgm:cxn modelId="{4D8D5AA2-0279-44DC-932D-36DE2C83BF11}" type="presParOf" srcId="{E7BD4124-1D33-4D88-9E21-65677A27FB56}" destId="{5A3BF0FA-FCFE-476F-B7FE-4DC2E07EB094}" srcOrd="8" destOrd="0" presId="urn:microsoft.com/office/officeart/2005/8/layout/pList2"/>
    <dgm:cxn modelId="{12805227-25E1-47EB-AAE6-4355D9FC0C8F}" type="presParOf" srcId="{5A3BF0FA-FCFE-476F-B7FE-4DC2E07EB094}" destId="{E2EE066A-D588-49E5-A7E2-09487BD32933}" srcOrd="0" destOrd="0" presId="urn:microsoft.com/office/officeart/2005/8/layout/pList2"/>
    <dgm:cxn modelId="{6CF1A32A-7697-4FA8-A218-F0C78A52E7BB}" type="presParOf" srcId="{5A3BF0FA-FCFE-476F-B7FE-4DC2E07EB094}" destId="{2A3AF4E1-3014-409E-960A-FB0C5F91DF98}" srcOrd="1" destOrd="0" presId="urn:microsoft.com/office/officeart/2005/8/layout/pList2"/>
    <dgm:cxn modelId="{9202DCA8-D125-4D5F-A1DC-4BC7CA415502}" type="presParOf" srcId="{5A3BF0FA-FCFE-476F-B7FE-4DC2E07EB094}" destId="{5168784C-4C72-4159-88DE-81E68D9C475B}" srcOrd="2" destOrd="0" presId="urn:microsoft.com/office/officeart/2005/8/layout/pList2"/>
    <dgm:cxn modelId="{AA187058-0155-4C8E-B343-DDBDADE4E3ED}" type="presParOf" srcId="{E7BD4124-1D33-4D88-9E21-65677A27FB56}" destId="{A3F05D7C-E6DF-4F45-878C-58F13B1EBF4D}" srcOrd="9" destOrd="0" presId="urn:microsoft.com/office/officeart/2005/8/layout/pList2"/>
    <dgm:cxn modelId="{56B67272-EDBA-4C3E-8023-9A070802CFE7}" type="presParOf" srcId="{E7BD4124-1D33-4D88-9E21-65677A27FB56}" destId="{292B73D8-FB64-489D-8579-EEC747C4A689}" srcOrd="10" destOrd="0" presId="urn:microsoft.com/office/officeart/2005/8/layout/pList2"/>
    <dgm:cxn modelId="{08818875-7C9C-46F3-976E-CC6729C1587C}" type="presParOf" srcId="{292B73D8-FB64-489D-8579-EEC747C4A689}" destId="{92B5C93C-37E8-4743-8705-FD39EF69C64C}" srcOrd="0" destOrd="0" presId="urn:microsoft.com/office/officeart/2005/8/layout/pList2"/>
    <dgm:cxn modelId="{A2FC952B-87A3-4BBB-A5F5-738B247C203B}" type="presParOf" srcId="{292B73D8-FB64-489D-8579-EEC747C4A689}" destId="{68F3A76B-90A2-4B5B-A13B-B18F1B5E1AC6}" srcOrd="1" destOrd="0" presId="urn:microsoft.com/office/officeart/2005/8/layout/pList2"/>
    <dgm:cxn modelId="{731FCBDE-9E02-4B78-9FFF-50CD7FCCC9E1}" type="presParOf" srcId="{292B73D8-FB64-489D-8579-EEC747C4A689}" destId="{1E1FBFF6-938A-4575-B6A5-640D57DD4F0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61FFD-00AE-4B48-B727-7ED01FC1CC6F}">
      <dsp:nvSpPr>
        <dsp:cNvPr id="0" name=""/>
        <dsp:cNvSpPr/>
      </dsp:nvSpPr>
      <dsp:spPr>
        <a:xfrm>
          <a:off x="0" y="45626"/>
          <a:ext cx="9527935" cy="11946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3579A-77D5-463E-8105-73AE70832569}">
      <dsp:nvSpPr>
        <dsp:cNvPr id="0" name=""/>
        <dsp:cNvSpPr/>
      </dsp:nvSpPr>
      <dsp:spPr>
        <a:xfrm>
          <a:off x="291832" y="159923"/>
          <a:ext cx="1351310" cy="15043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7A9EC-4442-4DB8-89A7-818B89612401}">
      <dsp:nvSpPr>
        <dsp:cNvPr id="0" name=""/>
        <dsp:cNvSpPr/>
      </dsp:nvSpPr>
      <dsp:spPr>
        <a:xfrm rot="10800000">
          <a:off x="291832" y="1892860"/>
          <a:ext cx="1351310" cy="6931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Eléctrico- </a:t>
          </a:r>
          <a:r>
            <a:rPr lang="es-MX" sz="1400" kern="1200" dirty="0" err="1"/>
            <a:t>resitivos</a:t>
          </a:r>
          <a:endParaRPr lang="es-CO" sz="1400" kern="1200" dirty="0"/>
        </a:p>
      </dsp:txBody>
      <dsp:txXfrm rot="10800000">
        <a:off x="313150" y="1892860"/>
        <a:ext cx="1308674" cy="671859"/>
      </dsp:txXfrm>
    </dsp:sp>
    <dsp:sp modelId="{74B85CB9-66E9-4822-89E6-1AAA925F44AF}">
      <dsp:nvSpPr>
        <dsp:cNvPr id="0" name=""/>
        <dsp:cNvSpPr/>
      </dsp:nvSpPr>
      <dsp:spPr>
        <a:xfrm>
          <a:off x="1778273" y="159923"/>
          <a:ext cx="1351310" cy="15043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8294E-707A-472A-9604-BC2247D7802D}">
      <dsp:nvSpPr>
        <dsp:cNvPr id="0" name=""/>
        <dsp:cNvSpPr/>
      </dsp:nvSpPr>
      <dsp:spPr>
        <a:xfrm rot="10800000">
          <a:off x="1778273" y="1892860"/>
          <a:ext cx="1351310" cy="6931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Electro-</a:t>
          </a:r>
          <a:r>
            <a:rPr lang="es-MX" sz="1400" kern="1200" dirty="0" err="1"/>
            <a:t>magneticos</a:t>
          </a:r>
          <a:endParaRPr lang="es-CO" sz="1400" kern="1200" dirty="0"/>
        </a:p>
      </dsp:txBody>
      <dsp:txXfrm rot="10800000">
        <a:off x="1799591" y="1892860"/>
        <a:ext cx="1308674" cy="671859"/>
      </dsp:txXfrm>
    </dsp:sp>
    <dsp:sp modelId="{38A55D07-5A40-410D-A4E0-DDBFBEAB6C89}">
      <dsp:nvSpPr>
        <dsp:cNvPr id="0" name=""/>
        <dsp:cNvSpPr/>
      </dsp:nvSpPr>
      <dsp:spPr>
        <a:xfrm>
          <a:off x="3264715" y="159923"/>
          <a:ext cx="1351310" cy="15043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9CDDE-F6D6-4484-96A7-8C517737F9AB}">
      <dsp:nvSpPr>
        <dsp:cNvPr id="0" name=""/>
        <dsp:cNvSpPr/>
      </dsp:nvSpPr>
      <dsp:spPr>
        <a:xfrm rot="10800000">
          <a:off x="3264715" y="1892860"/>
          <a:ext cx="1351310" cy="6931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Magnéticos</a:t>
          </a:r>
          <a:endParaRPr lang="es-CO" sz="1400" kern="1200" dirty="0"/>
        </a:p>
      </dsp:txBody>
      <dsp:txXfrm rot="10800000">
        <a:off x="3286033" y="1892860"/>
        <a:ext cx="1308674" cy="671859"/>
      </dsp:txXfrm>
    </dsp:sp>
    <dsp:sp modelId="{E74D6019-C23A-417E-AA5C-818EBF4D6EEC}">
      <dsp:nvSpPr>
        <dsp:cNvPr id="0" name=""/>
        <dsp:cNvSpPr/>
      </dsp:nvSpPr>
      <dsp:spPr>
        <a:xfrm>
          <a:off x="4751157" y="136880"/>
          <a:ext cx="1351310" cy="1567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F9835-DB79-474B-911C-9C1104FDD4CE}">
      <dsp:nvSpPr>
        <dsp:cNvPr id="0" name=""/>
        <dsp:cNvSpPr/>
      </dsp:nvSpPr>
      <dsp:spPr>
        <a:xfrm rot="10800000">
          <a:off x="4751157" y="1886410"/>
          <a:ext cx="1351310" cy="72267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Gravimétricos</a:t>
          </a:r>
          <a:endParaRPr lang="es-CO" sz="1400" kern="1200" dirty="0"/>
        </a:p>
      </dsp:txBody>
      <dsp:txXfrm rot="10800000">
        <a:off x="4773382" y="1886410"/>
        <a:ext cx="1306860" cy="700446"/>
      </dsp:txXfrm>
    </dsp:sp>
    <dsp:sp modelId="{5168784C-4C72-4159-88DE-81E68D9C475B}">
      <dsp:nvSpPr>
        <dsp:cNvPr id="0" name=""/>
        <dsp:cNvSpPr/>
      </dsp:nvSpPr>
      <dsp:spPr>
        <a:xfrm>
          <a:off x="6237598" y="136880"/>
          <a:ext cx="1351310" cy="1567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E066A-D588-49E5-A7E2-09487BD32933}">
      <dsp:nvSpPr>
        <dsp:cNvPr id="0" name=""/>
        <dsp:cNvSpPr/>
      </dsp:nvSpPr>
      <dsp:spPr>
        <a:xfrm rot="10800000">
          <a:off x="6237598" y="1886410"/>
          <a:ext cx="1351310" cy="722671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Sísmicos</a:t>
          </a:r>
          <a:endParaRPr lang="es-CO" sz="1400" kern="1200" dirty="0"/>
        </a:p>
      </dsp:txBody>
      <dsp:txXfrm rot="10800000">
        <a:off x="6259823" y="1886410"/>
        <a:ext cx="1306860" cy="700446"/>
      </dsp:txXfrm>
    </dsp:sp>
    <dsp:sp modelId="{1E1FBFF6-938A-4575-B6A5-640D57DD4F0B}">
      <dsp:nvSpPr>
        <dsp:cNvPr id="0" name=""/>
        <dsp:cNvSpPr/>
      </dsp:nvSpPr>
      <dsp:spPr>
        <a:xfrm>
          <a:off x="7724040" y="143930"/>
          <a:ext cx="1512062" cy="15478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5C93C-37E8-4743-8705-FD39EF69C64C}">
      <dsp:nvSpPr>
        <dsp:cNvPr id="0" name=""/>
        <dsp:cNvSpPr/>
      </dsp:nvSpPr>
      <dsp:spPr>
        <a:xfrm rot="10800000">
          <a:off x="7804416" y="1888368"/>
          <a:ext cx="1351310" cy="71366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Radiométricos</a:t>
          </a:r>
          <a:endParaRPr lang="es-CO" sz="1400" kern="1200" dirty="0"/>
        </a:p>
      </dsp:txBody>
      <dsp:txXfrm rot="10800000">
        <a:off x="7826364" y="1888368"/>
        <a:ext cx="1307414" cy="691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12A9-FA77-44C3-8DA0-07B8BFEA1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F46FD-C796-4AC9-97DF-4B1F41F389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8097A-7ED5-4D5D-A72A-9E46A75B5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B4E0-879C-4A26-83BD-B77DF450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6301-BC12-472F-8063-7B8C7014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8257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F5B7-F6EA-4B81-BEA3-AD6775850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91FB6-9B61-4864-BCE8-9301BD5CC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6FD5-9387-4577-8E13-E9092BB8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2DDF4-D33D-4097-A019-1AB2200A6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D5FD9-CDEB-4286-BEC4-1D6AE6B4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964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50899-F2BF-4289-8AA8-DF216E52E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26E5F-EB50-4B9A-8438-5B8E51326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8A6D8-FCAA-454B-B5BF-A423E2D2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E755-D2CA-4AF1-BD0F-33621AD3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C4F34-EA0A-4416-A8F8-51F29813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55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8BAF-B8DE-45B8-B74B-EB3AB333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E994-0384-47C2-9519-2BD03C6E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46BA-69BC-4061-A7E1-E18AD7E0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E900-D43C-4F55-B3D2-D3FCFF67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1EBFC-4100-4576-8E03-D5D2D143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65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5090-68A2-45A4-8E99-B0721A17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2AF9F-766E-4E71-8E7F-FBF6929D6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A0318-2EC6-4476-B434-E3E535B1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E91FD-EAA7-41F8-8BDA-3352D33A7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4ECC4-269C-45E0-9043-F3CBF2E6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9318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DA6D-EEDF-4E74-9386-E6578FCD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D93BE-CDC4-4E6A-A024-9ACE18C49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86A4F-C3FD-41DD-B872-10E00BB02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77052-603E-4174-BB22-17CE95AE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738DF-07AF-4363-90EE-A4516E0E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ACD2F-33AE-4C3F-B1E2-EDE59BB9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07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8A36-811D-43CF-80EE-4857BE43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788E8-9E9C-463F-93FE-2B214157A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668E5-E1D5-4A6F-8EC8-2543A4F60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224B9-80DC-43CA-933C-0FA0A5E29D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3F59E-D9E8-4EDC-AD69-AE37605A9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32149-F7F0-4026-8E90-B26579F8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A3F98-4B8A-4EE5-89B1-3F917803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57B62-014B-42CB-BC85-FF9AE366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477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D621-1A9A-473B-A4B2-DF2A3034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BF8F9-97AF-446C-8886-D90E4559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3A6BE-7CB2-4B21-919D-815A5184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483BC-5310-4FC4-882A-98A7CDA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889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4C0D52-F97A-4AD7-BFF1-B06A9609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BC2A0-C574-43D4-B04D-84A33D40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948A7-F223-495B-A53D-517A9B79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12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AE29-B2B1-4DDA-8A8D-45B749D6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C29E-8714-4442-9FE0-0933FBA2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70ACE-2DB5-48E8-8911-0E3DEF023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4F19C-F52B-44D9-86DC-9CCB84121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492F4-91C1-4DE6-9ECA-BDFDCA73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3462C-D796-428F-93A3-3AC4AF1E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097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C323-DFA3-44A0-B565-D08FC2C4E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B7724-9679-4264-9E90-2612BEC80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E0E94-341B-4111-B28D-1AE4DC474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C749B-C041-4351-9ADE-F5822F96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AEC20-5BEA-4204-A684-5FAE1F2B3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A9F4E-3A3E-484B-B6E8-17985088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3117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D001E-3330-4EC3-8DDC-0F3B807B7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C78B-6828-4850-A151-14ACF4648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7DFC-E77B-4B92-A257-D597BBD7F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10986-E30E-4948-B582-E4407FC5CE9E}" type="datetimeFigureOut">
              <a:rPr lang="es-CO" smtClean="0"/>
              <a:t>18/03/2022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4CD5-D3E0-423E-BC04-0E98BFF2C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D1EC-FE1F-48A9-A2E4-6A9AE625D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9511-1790-487B-8DB9-A1EEA3EE8ED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22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slideshare.net/Geovariances/geovariancesreservoir-characterization-2358091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g.org/SEAM/open-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4AA8-38AE-4836-936B-7E4DEBC35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MX" sz="4400" dirty="0">
                <a:latin typeface="Arial Rounded MT Bold" panose="020F0704030504030204" pitchFamily="34" charset="0"/>
              </a:rPr>
              <a:t>Charla # 3</a:t>
            </a:r>
            <a:br>
              <a:rPr lang="es-MX" dirty="0">
                <a:latin typeface="Arial Rounded MT Bold" panose="020F0704030504030204" pitchFamily="34" charset="0"/>
              </a:rPr>
            </a:br>
            <a:r>
              <a:rPr lang="es-MX" dirty="0">
                <a:latin typeface="Arial Rounded MT Bold" panose="020F0704030504030204" pitchFamily="34" charset="0"/>
              </a:rPr>
              <a:t>Machine </a:t>
            </a:r>
            <a:r>
              <a:rPr lang="es-MX" dirty="0" err="1">
                <a:latin typeface="Arial Rounded MT Bold" panose="020F0704030504030204" pitchFamily="34" charset="0"/>
              </a:rPr>
              <a:t>Learning</a:t>
            </a:r>
            <a:r>
              <a:rPr lang="es-MX" dirty="0">
                <a:latin typeface="Arial Rounded MT Bold" panose="020F0704030504030204" pitchFamily="34" charset="0"/>
              </a:rPr>
              <a:t> en Geofísica</a:t>
            </a:r>
            <a:br>
              <a:rPr lang="es-MX" dirty="0">
                <a:latin typeface="Arial Rounded MT Bold" panose="020F0704030504030204" pitchFamily="34" charset="0"/>
              </a:rPr>
            </a:br>
            <a:endParaRPr lang="es-CO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63B76-C36F-48BE-9178-9B45FC96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02628"/>
            <a:ext cx="9144000" cy="555171"/>
          </a:xfrm>
        </p:spPr>
        <p:txBody>
          <a:bodyPr/>
          <a:lstStyle/>
          <a:p>
            <a:r>
              <a:rPr lang="es-MX" dirty="0">
                <a:latin typeface="Arial Rounded MT Bold" panose="020F0704030504030204" pitchFamily="34" charset="0"/>
              </a:rPr>
              <a:t>Maria Alexandra Plata Ruiz</a:t>
            </a:r>
            <a:endParaRPr lang="es-CO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21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 General Framework of Satellite Image Classification using Deep Learning">
            <a:extLst>
              <a:ext uri="{FF2B5EF4-FFF2-40B4-BE49-F238E27FC236}">
                <a16:creationId xmlns:a16="http://schemas.microsoft.com/office/drawing/2014/main" id="{9AF99CD6-EAC3-4100-8506-327BEF83B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44" y="1289864"/>
            <a:ext cx="9114111" cy="42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9B4E8-19B5-47D3-8104-CDDA7DB2F9FA}"/>
              </a:ext>
            </a:extLst>
          </p:cNvPr>
          <p:cNvSpPr txBox="1"/>
          <p:nvPr/>
        </p:nvSpPr>
        <p:spPr>
          <a:xfrm>
            <a:off x="95003" y="6161901"/>
            <a:ext cx="12255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/>
              <a:t>https://www.researchgate.net/figure/General-Framework-of-Satellite-Image-Classification-using-Deep-Learning_fig1_322411905</a:t>
            </a:r>
          </a:p>
        </p:txBody>
      </p:sp>
    </p:spTree>
    <p:extLst>
      <p:ext uri="{BB962C8B-B14F-4D97-AF65-F5344CB8AC3E}">
        <p14:creationId xmlns:p14="http://schemas.microsoft.com/office/powerpoint/2010/main" val="413522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973D1FDC-2A06-47F9-98C1-3BE015E1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9" y="1239673"/>
            <a:ext cx="4780921" cy="3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ECB35-B8DB-4CCE-B1B2-017F99F57971}"/>
              </a:ext>
            </a:extLst>
          </p:cNvPr>
          <p:cNvSpPr txBox="1"/>
          <p:nvPr/>
        </p:nvSpPr>
        <p:spPr>
          <a:xfrm>
            <a:off x="108852" y="5380672"/>
            <a:ext cx="60979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Krawczyk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, C.M.,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Stiller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, M., Bauer, K. </a:t>
            </a:r>
            <a:r>
              <a:rPr lang="es-CO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 3-D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seismic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exploration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across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the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deep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geothermal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research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platform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Groß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Schönebeck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north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of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Berlin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/</a:t>
            </a:r>
            <a:r>
              <a:rPr lang="es-CO" b="0" i="0" dirty="0" err="1">
                <a:solidFill>
                  <a:srgbClr val="333333"/>
                </a:solidFill>
                <a:effectLst/>
                <a:latin typeface="-apple-system"/>
              </a:rPr>
              <a:t>Germany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. </a:t>
            </a:r>
            <a:r>
              <a:rPr lang="es-CO" b="0" i="1" dirty="0" err="1">
                <a:solidFill>
                  <a:srgbClr val="333333"/>
                </a:solidFill>
                <a:effectLst/>
                <a:latin typeface="-apple-system"/>
              </a:rPr>
              <a:t>Geotherm</a:t>
            </a:r>
            <a:r>
              <a:rPr lang="es-CO" b="0" i="1" dirty="0">
                <a:solidFill>
                  <a:srgbClr val="333333"/>
                </a:solidFill>
                <a:effectLst/>
                <a:latin typeface="-apple-system"/>
              </a:rPr>
              <a:t> Energy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s-CO" b="1" i="0" dirty="0">
                <a:solidFill>
                  <a:srgbClr val="333333"/>
                </a:solidFill>
                <a:effectLst/>
                <a:latin typeface="-apple-system"/>
              </a:rPr>
              <a:t>7, </a:t>
            </a:r>
            <a:r>
              <a:rPr lang="es-CO" b="0" i="0" dirty="0">
                <a:solidFill>
                  <a:srgbClr val="333333"/>
                </a:solidFill>
                <a:effectLst/>
                <a:latin typeface="-apple-system"/>
              </a:rPr>
              <a:t>15 (2019). https://doi.org/10.1186/s40517-019-0131-x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AF3FC-19A7-4B6B-B77A-336ED16DE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29" y="799802"/>
            <a:ext cx="2800350" cy="1947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1E2A0-99F1-42C7-86E5-7FDAD3708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238" y="3429000"/>
            <a:ext cx="2336407" cy="1845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2621DE-9597-4256-A1A0-4B108C71E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42321"/>
            <a:ext cx="2336408" cy="21727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2F748-E9EF-48F9-82CF-61C329AFA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5850" y="937779"/>
            <a:ext cx="2603795" cy="1671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67E3D-12DB-4FB9-8205-B0E3E6F749BC}"/>
              </a:ext>
            </a:extLst>
          </p:cNvPr>
          <p:cNvSpPr txBox="1"/>
          <p:nvPr/>
        </p:nvSpPr>
        <p:spPr>
          <a:xfrm>
            <a:off x="6611587" y="5688866"/>
            <a:ext cx="440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https://slideplayer.com/slide/2821374/</a:t>
            </a:r>
          </a:p>
        </p:txBody>
      </p:sp>
    </p:spTree>
    <p:extLst>
      <p:ext uri="{BB962C8B-B14F-4D97-AF65-F5344CB8AC3E}">
        <p14:creationId xmlns:p14="http://schemas.microsoft.com/office/powerpoint/2010/main" val="201034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26F4-71E9-4FEB-9F56-E53FC1B5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Procesamiento sísmico</a:t>
            </a:r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8E8C0-748C-461D-964F-B53BB5D54E7B}"/>
              </a:ext>
            </a:extLst>
          </p:cNvPr>
          <p:cNvSpPr txBox="1"/>
          <p:nvPr/>
        </p:nvSpPr>
        <p:spPr>
          <a:xfrm>
            <a:off x="475013" y="6308209"/>
            <a:ext cx="143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SEGY </a:t>
            </a:r>
            <a:r>
              <a:rPr lang="es-MX" dirty="0" err="1"/>
              <a:t>Format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5126" name="Picture 6" descr="SEGY trace header values used for Dry SHIPS SEGY Tapes | Download Table">
            <a:extLst>
              <a:ext uri="{FF2B5EF4-FFF2-40B4-BE49-F238E27FC236}">
                <a16:creationId xmlns:a16="http://schemas.microsoft.com/office/drawing/2014/main" id="{DCF784C6-D879-4C69-AA65-E0EAAF7B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7" y="1631230"/>
            <a:ext cx="3678913" cy="40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Gather - SubSurfWiki">
            <a:extLst>
              <a:ext uri="{FF2B5EF4-FFF2-40B4-BE49-F238E27FC236}">
                <a16:creationId xmlns:a16="http://schemas.microsoft.com/office/drawing/2014/main" id="{56D86F45-57C5-4929-A5D3-27C58C405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93" y="1690688"/>
            <a:ext cx="3080887" cy="203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86A75-5C3A-43B1-8C34-EE2A2FB594B0}"/>
              </a:ext>
            </a:extLst>
          </p:cNvPr>
          <p:cNvSpPr txBox="1"/>
          <p:nvPr/>
        </p:nvSpPr>
        <p:spPr>
          <a:xfrm>
            <a:off x="8430491" y="1690688"/>
            <a:ext cx="29242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Example gather, from [http://www.gamut.to.it/wp/wp-content/uploads/11_shot_gather.jpg Gamut], licensed CC-BY-NC-ND.</a:t>
            </a:r>
            <a:endParaRPr lang="es-CO" sz="1600" dirty="0"/>
          </a:p>
        </p:txBody>
      </p:sp>
      <p:pic>
        <p:nvPicPr>
          <p:cNvPr id="5130" name="Picture 10" descr="Pre-Stack Depth Migration - Spectrum Geo">
            <a:extLst>
              <a:ext uri="{FF2B5EF4-FFF2-40B4-BE49-F238E27FC236}">
                <a16:creationId xmlns:a16="http://schemas.microsoft.com/office/drawing/2014/main" id="{6122551B-C723-484C-90F7-D5DA2C15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23" y="4185599"/>
            <a:ext cx="301942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7FC981-4EBD-488A-9B5E-E181ADF08E63}"/>
              </a:ext>
            </a:extLst>
          </p:cNvPr>
          <p:cNvSpPr txBox="1"/>
          <p:nvPr/>
        </p:nvSpPr>
        <p:spPr>
          <a:xfrm>
            <a:off x="8430491" y="4339690"/>
            <a:ext cx="34230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https://www.spectrumgeo.com/imaging-services/imaging-technology/depth-processing/pre-stack-depth-migration</a:t>
            </a:r>
          </a:p>
        </p:txBody>
      </p:sp>
    </p:spTree>
    <p:extLst>
      <p:ext uri="{BB962C8B-B14F-4D97-AF65-F5344CB8AC3E}">
        <p14:creationId xmlns:p14="http://schemas.microsoft.com/office/powerpoint/2010/main" val="101789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3CE32-99EB-4D22-ACBC-5490BE2A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984414"/>
            <a:ext cx="4248150" cy="52768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41D7CE-9673-40FB-9401-58B2F875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6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procesamiento</a:t>
            </a:r>
            <a:endParaRPr lang="es-CO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A2541-576F-47BC-9872-567D49CE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01" y="916131"/>
            <a:ext cx="6772275" cy="2181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E37323-4ACA-4633-A34E-13A3AB57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39" y="3239860"/>
            <a:ext cx="4904089" cy="3199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B74F22-5B6A-477D-A0A7-7EE442BC15EA}"/>
              </a:ext>
            </a:extLst>
          </p:cNvPr>
          <p:cNvSpPr txBox="1"/>
          <p:nvPr/>
        </p:nvSpPr>
        <p:spPr>
          <a:xfrm>
            <a:off x="95002" y="6462032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 tomadas de Jia Y., and Ma J., (2017)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4582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26F4-71E9-4FEB-9F56-E53FC1B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6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procesamiento</a:t>
            </a:r>
            <a:endParaRPr lang="es-CO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53FEE-BEA4-413E-AF57-532B6487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9" y="1074675"/>
            <a:ext cx="3319152" cy="2531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35F57-0A52-45A6-A1A8-2D98A45B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9" y="4024996"/>
            <a:ext cx="3132241" cy="2437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7C048B-DBC3-4F42-A25A-338B7BA65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497" y="1237148"/>
            <a:ext cx="6229350" cy="496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2D758-D531-4A6B-A2BE-D484C081D331}"/>
              </a:ext>
            </a:extLst>
          </p:cNvPr>
          <p:cNvSpPr txBox="1"/>
          <p:nvPr/>
        </p:nvSpPr>
        <p:spPr>
          <a:xfrm>
            <a:off x="95002" y="6462032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 tomadas de Jia Y., and Ma J., (2017)</a:t>
            </a:r>
            <a:endParaRPr lang="es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D513D-E90F-411D-A5CD-4377E0B1EFD7}"/>
              </a:ext>
            </a:extLst>
          </p:cNvPr>
          <p:cNvSpPr txBox="1"/>
          <p:nvPr/>
        </p:nvSpPr>
        <p:spPr>
          <a:xfrm>
            <a:off x="6058664" y="890009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Set de imágenes de entrenamiento</a:t>
            </a:r>
            <a:endParaRPr lang="es-C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62F65-51AE-402A-8CFC-8F3901230F4D}"/>
              </a:ext>
            </a:extLst>
          </p:cNvPr>
          <p:cNvSpPr txBox="1"/>
          <p:nvPr/>
        </p:nvSpPr>
        <p:spPr>
          <a:xfrm>
            <a:off x="588181" y="752401"/>
            <a:ext cx="163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Imagen original</a:t>
            </a:r>
            <a:endParaRPr lang="es-C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6CD48-9447-4085-906F-7F88A407C710}"/>
              </a:ext>
            </a:extLst>
          </p:cNvPr>
          <p:cNvSpPr txBox="1"/>
          <p:nvPr/>
        </p:nvSpPr>
        <p:spPr>
          <a:xfrm>
            <a:off x="445504" y="3491760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Imagen  decimada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545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01CF37-6DB1-43F6-810D-0A98BA9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29" y="1115173"/>
            <a:ext cx="6162675" cy="50768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0ADEF8-BBA2-4F7F-AE7A-40F440A7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5" y="67134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procesamiento</a:t>
            </a:r>
            <a:endParaRPr lang="es-CO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AFA41-3D27-4A1D-A655-A116BD647D84}"/>
              </a:ext>
            </a:extLst>
          </p:cNvPr>
          <p:cNvSpPr txBox="1"/>
          <p:nvPr/>
        </p:nvSpPr>
        <p:spPr>
          <a:xfrm>
            <a:off x="95002" y="6462032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 tomadas de Jia Y., and Ma J., (2017)</a:t>
            </a:r>
            <a:endParaRPr lang="es-C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4A551-C781-437B-B65C-A61F9ED9E8F8}"/>
              </a:ext>
            </a:extLst>
          </p:cNvPr>
          <p:cNvSpPr txBox="1"/>
          <p:nvPr/>
        </p:nvSpPr>
        <p:spPr>
          <a:xfrm>
            <a:off x="603972" y="1626920"/>
            <a:ext cx="1852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Interpolación utilizando método cúbico</a:t>
            </a:r>
            <a:endParaRPr lang="es-C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8E06B-8DD0-40E0-806A-89B790A1C2CC}"/>
              </a:ext>
            </a:extLst>
          </p:cNvPr>
          <p:cNvSpPr txBox="1"/>
          <p:nvPr/>
        </p:nvSpPr>
        <p:spPr>
          <a:xfrm>
            <a:off x="668668" y="4103625"/>
            <a:ext cx="185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Reconstrucción utilizando el método ML de regresión 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CE6AC-2EA5-4481-9813-1B15369A1F27}"/>
              </a:ext>
            </a:extLst>
          </p:cNvPr>
          <p:cNvSpPr txBox="1"/>
          <p:nvPr/>
        </p:nvSpPr>
        <p:spPr>
          <a:xfrm>
            <a:off x="9331717" y="1626920"/>
            <a:ext cx="185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Reconstrucción utilizando el método SVR </a:t>
            </a:r>
            <a:r>
              <a:rPr lang="es-MX" dirty="0" err="1"/>
              <a:t>Gausiano</a:t>
            </a:r>
            <a:endParaRPr lang="es-C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14738-DA60-4FB2-A8BE-4B9AC5AA61C8}"/>
              </a:ext>
            </a:extLst>
          </p:cNvPr>
          <p:cNvSpPr txBox="1"/>
          <p:nvPr/>
        </p:nvSpPr>
        <p:spPr>
          <a:xfrm>
            <a:off x="9396413" y="4103625"/>
            <a:ext cx="1852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Reconstrucción utilizando el método SVR DDTF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7845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C5DA7-F277-42F2-994A-A8FA120C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" y="1447576"/>
            <a:ext cx="3143250" cy="445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757FD5-DBA4-428A-A9B3-BF619D44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75" y="1203617"/>
            <a:ext cx="6877050" cy="531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BB779-0CF6-45BF-B1DC-7B445CDAF378}"/>
              </a:ext>
            </a:extLst>
          </p:cNvPr>
          <p:cNvSpPr txBox="1"/>
          <p:nvPr/>
        </p:nvSpPr>
        <p:spPr>
          <a:xfrm>
            <a:off x="95002" y="6462032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 tomadas de Jia Y., and Ma J., (2017)</a:t>
            </a:r>
            <a:endParaRPr lang="es-CO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6F1B3C-869C-4753-A30D-52DEF25E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5" y="67134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procesamiento</a:t>
            </a:r>
            <a:endParaRPr lang="es-CO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C76DD-8568-46E9-961C-B657AE3BC915}"/>
              </a:ext>
            </a:extLst>
          </p:cNvPr>
          <p:cNvSpPr txBox="1"/>
          <p:nvPr/>
        </p:nvSpPr>
        <p:spPr>
          <a:xfrm>
            <a:off x="6058664" y="890009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Set de imágenes de entrenamiento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A2BC5-A9FE-4FA3-A5FA-752E80A3D42C}"/>
              </a:ext>
            </a:extLst>
          </p:cNvPr>
          <p:cNvSpPr txBox="1"/>
          <p:nvPr/>
        </p:nvSpPr>
        <p:spPr>
          <a:xfrm>
            <a:off x="578553" y="1013359"/>
            <a:ext cx="163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Imagen original</a:t>
            </a:r>
            <a:endParaRPr lang="es-C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E8957-D496-4417-838D-C9D770CEC2C7}"/>
              </a:ext>
            </a:extLst>
          </p:cNvPr>
          <p:cNvSpPr txBox="1"/>
          <p:nvPr/>
        </p:nvSpPr>
        <p:spPr>
          <a:xfrm>
            <a:off x="445504" y="3491760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Imagen  decimada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760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8C27B-A599-4410-A1C1-87023EC4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2" y="1123145"/>
            <a:ext cx="6734175" cy="5229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B5FE0-A7FA-4CCB-B3E5-F5A78F00ABC6}"/>
              </a:ext>
            </a:extLst>
          </p:cNvPr>
          <p:cNvSpPr txBox="1"/>
          <p:nvPr/>
        </p:nvSpPr>
        <p:spPr>
          <a:xfrm>
            <a:off x="95002" y="6462032"/>
            <a:ext cx="457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Imágenes tomadas de Jia, Y., and Ma, J., (2017)</a:t>
            </a:r>
            <a:endParaRPr lang="es-CO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21B7C7-8030-4925-955E-1781F726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5" y="67134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procesamiento</a:t>
            </a:r>
            <a:endParaRPr lang="es-CO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56F3F-0756-4997-8C27-7474D76A2EE3}"/>
              </a:ext>
            </a:extLst>
          </p:cNvPr>
          <p:cNvSpPr txBox="1"/>
          <p:nvPr/>
        </p:nvSpPr>
        <p:spPr>
          <a:xfrm>
            <a:off x="1309935" y="883648"/>
            <a:ext cx="799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método ML:            Regresión                        SVR </a:t>
            </a:r>
            <a:r>
              <a:rPr lang="es-MX" dirty="0" err="1"/>
              <a:t>Gausiano</a:t>
            </a:r>
            <a:r>
              <a:rPr lang="es-MX" dirty="0"/>
              <a:t>               SVR DDTF         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786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26F4-71E9-4FEB-9F56-E53FC1B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2" y="180459"/>
            <a:ext cx="10515600" cy="727405"/>
          </a:xfrm>
        </p:spPr>
        <p:txBody>
          <a:bodyPr/>
          <a:lstStyle/>
          <a:p>
            <a:r>
              <a:rPr lang="es-MX" dirty="0"/>
              <a:t>Caracterización Sísmica</a:t>
            </a:r>
            <a:endParaRPr lang="es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9A19B6-04C2-4CC9-A190-4D53EEDFA5BB}"/>
              </a:ext>
            </a:extLst>
          </p:cNvPr>
          <p:cNvSpPr txBox="1"/>
          <p:nvPr/>
        </p:nvSpPr>
        <p:spPr>
          <a:xfrm>
            <a:off x="441861" y="6308209"/>
            <a:ext cx="11308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2"/>
              </a:rPr>
              <a:t>https://www.slideshare.net/Geovariances/geovariancesreservoir-characterization-23580917</a:t>
            </a:r>
            <a:endParaRPr lang="es-CO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A961EBF-DAE8-4EC8-B792-9051D57E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09613"/>
            <a:ext cx="76200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89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36E134-1AE4-4F2A-BC01-C53CD32B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401039"/>
            <a:ext cx="10323392" cy="4263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50662-EC9C-4265-8E3A-B26C7E29DFD4}"/>
              </a:ext>
            </a:extLst>
          </p:cNvPr>
          <p:cNvSpPr txBox="1"/>
          <p:nvPr/>
        </p:nvSpPr>
        <p:spPr>
          <a:xfrm>
            <a:off x="783771" y="6388925"/>
            <a:ext cx="64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Tomado de </a:t>
            </a:r>
            <a:r>
              <a:rPr lang="es-MX" dirty="0" err="1"/>
              <a:t>Babasafari</a:t>
            </a:r>
            <a:r>
              <a:rPr lang="es-MX" dirty="0"/>
              <a:t>, A., Ghosh, D., Salim A., and </a:t>
            </a:r>
            <a:r>
              <a:rPr lang="es-MX" dirty="0" err="1"/>
              <a:t>Kordi</a:t>
            </a:r>
            <a:r>
              <a:rPr lang="es-MX" dirty="0"/>
              <a:t>, M. (2020)</a:t>
            </a:r>
            <a:endParaRPr lang="es-CO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426E96-BB02-4421-A4DA-B79B31DB7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5" y="67134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Caracterización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07695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34AB-B514-42B1-B702-F42E96AA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7985"/>
          </a:xfrm>
        </p:spPr>
        <p:txBody>
          <a:bodyPr>
            <a:normAutofit/>
          </a:bodyPr>
          <a:lstStyle/>
          <a:p>
            <a:r>
              <a:rPr lang="es-MX" sz="3200" dirty="0">
                <a:latin typeface="Arial Rounded MT Bold" panose="020F0704030504030204" pitchFamily="34" charset="0"/>
              </a:rPr>
              <a:t>Tabla de Contenido</a:t>
            </a:r>
            <a:endParaRPr lang="es-CO" sz="3200" dirty="0">
              <a:latin typeface="Arial Rounded MT Bold" panose="020F07040305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A477A9-B84C-4095-B9D1-EA961ED7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 Introducción</a:t>
            </a:r>
          </a:p>
          <a:p>
            <a:r>
              <a:rPr lang="es-MX" dirty="0"/>
              <a:t>Exploración Sísmica</a:t>
            </a:r>
          </a:p>
          <a:p>
            <a:r>
              <a:rPr lang="es-MX" dirty="0"/>
              <a:t>Diseño sísmico</a:t>
            </a:r>
          </a:p>
          <a:p>
            <a:r>
              <a:rPr lang="es-MX" dirty="0"/>
              <a:t>Procesamiento Sísmico</a:t>
            </a:r>
          </a:p>
          <a:p>
            <a:r>
              <a:rPr lang="es-MX" dirty="0"/>
              <a:t>Caracterización Sísmica</a:t>
            </a:r>
          </a:p>
          <a:p>
            <a:r>
              <a:rPr lang="es-MX" dirty="0" err="1"/>
              <a:t>Bibliograía</a:t>
            </a:r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5386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324EE38-9B93-4C5F-9823-E633555F0885}"/>
              </a:ext>
            </a:extLst>
          </p:cNvPr>
          <p:cNvSpPr txBox="1"/>
          <p:nvPr/>
        </p:nvSpPr>
        <p:spPr>
          <a:xfrm>
            <a:off x="3670498" y="930507"/>
            <a:ext cx="367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Clasificación de litofacies y modelado</a:t>
            </a:r>
            <a:endParaRPr lang="es-CO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33280B-55C3-4C40-BDA8-C782C01E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87" y="1581318"/>
            <a:ext cx="3310972" cy="25109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FB8AEC-4813-4A82-BC94-85039336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85" y="1564057"/>
            <a:ext cx="2266796" cy="26433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9A88EC-F4B9-4708-88C1-0CC4BB40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81" y="4177454"/>
            <a:ext cx="4118234" cy="21984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9FBB00-9978-40D9-8CFF-F580A5086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017" y="1142469"/>
            <a:ext cx="2956092" cy="278955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66D3697-9D7A-4EC1-9E16-89FE6D1E1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468" y="4207421"/>
            <a:ext cx="4407819" cy="1928421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3EA1E6A6-34AF-4D10-815D-C4A89E0B70BA}"/>
              </a:ext>
            </a:extLst>
          </p:cNvPr>
          <p:cNvSpPr txBox="1"/>
          <p:nvPr/>
        </p:nvSpPr>
        <p:spPr>
          <a:xfrm>
            <a:off x="296883" y="6461094"/>
            <a:ext cx="559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Tomado del manual de usuario de </a:t>
            </a:r>
            <a:r>
              <a:rPr lang="es-MX" dirty="0" err="1"/>
              <a:t>Hampson</a:t>
            </a:r>
            <a:r>
              <a:rPr lang="es-MX" dirty="0"/>
              <a:t> Russell, 2016</a:t>
            </a:r>
            <a:endParaRPr lang="es-CO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98D9A4A-21F6-45BB-ADC4-F30812FF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5" y="67134"/>
            <a:ext cx="10515600" cy="1048039"/>
          </a:xfrm>
        </p:spPr>
        <p:txBody>
          <a:bodyPr>
            <a:normAutofit/>
          </a:bodyPr>
          <a:lstStyle/>
          <a:p>
            <a:r>
              <a:rPr lang="es-MX" sz="3200" dirty="0"/>
              <a:t>Ejemplo ML en Caracterización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418721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F747DC-C364-4E8F-A9AF-4DB41CFF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15" y="381588"/>
            <a:ext cx="4991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C0F22-9816-44E0-B9CC-4E064DCEC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5" y="3126639"/>
            <a:ext cx="3634098" cy="2098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F3CD4-F978-420E-8D86-FE09C7B9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95" y="2589180"/>
            <a:ext cx="2934435" cy="1932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D934C-30C6-4986-A03C-9170E7FE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906" y="4847789"/>
            <a:ext cx="3695700" cy="155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B73D1-EA2C-4210-A66D-8A5EA8433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718" y="3126639"/>
            <a:ext cx="3028047" cy="3087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B37D2-BE65-45F0-8E2C-56508614806F}"/>
              </a:ext>
            </a:extLst>
          </p:cNvPr>
          <p:cNvSpPr txBox="1"/>
          <p:nvPr/>
        </p:nvSpPr>
        <p:spPr>
          <a:xfrm>
            <a:off x="296883" y="6461094"/>
            <a:ext cx="559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Tomado del manual de usuario de </a:t>
            </a:r>
            <a:r>
              <a:rPr lang="es-MX" dirty="0" err="1"/>
              <a:t>Hampson</a:t>
            </a:r>
            <a:r>
              <a:rPr lang="es-MX" dirty="0"/>
              <a:t> Russell, 2016</a:t>
            </a:r>
            <a:endParaRPr lang="es-C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114432-3C93-4F9A-A457-59594333EE65}"/>
              </a:ext>
            </a:extLst>
          </p:cNvPr>
          <p:cNvSpPr txBox="1">
            <a:spLocks/>
          </p:cNvSpPr>
          <p:nvPr/>
        </p:nvSpPr>
        <p:spPr>
          <a:xfrm>
            <a:off x="366465" y="67134"/>
            <a:ext cx="3488818" cy="104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Ejemplo ML en Caracterización</a:t>
            </a:r>
            <a:endParaRPr lang="es-CO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22C64-BA0E-42C9-B0B4-03391854C74C}"/>
              </a:ext>
            </a:extLst>
          </p:cNvPr>
          <p:cNvSpPr txBox="1"/>
          <p:nvPr/>
        </p:nvSpPr>
        <p:spPr>
          <a:xfrm>
            <a:off x="9239003" y="1235034"/>
            <a:ext cx="20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es la inversión?</a:t>
            </a:r>
            <a:endParaRPr lang="es-C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816C61-711A-49C3-94FC-DE5D1FFB6EDF}"/>
              </a:ext>
            </a:extLst>
          </p:cNvPr>
          <p:cNvSpPr txBox="1"/>
          <p:nvPr/>
        </p:nvSpPr>
        <p:spPr>
          <a:xfrm>
            <a:off x="296883" y="5439410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Datos de entrada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3246C-0F7F-4DBD-9F66-18B9D90C2FC3}"/>
              </a:ext>
            </a:extLst>
          </p:cNvPr>
          <p:cNvSpPr txBox="1"/>
          <p:nvPr/>
        </p:nvSpPr>
        <p:spPr>
          <a:xfrm>
            <a:off x="5050229" y="448561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Modelado</a:t>
            </a:r>
            <a:endParaRPr lang="es-C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16F6B-93B2-4112-ABCD-BB6855AEB873}"/>
              </a:ext>
            </a:extLst>
          </p:cNvPr>
          <p:cNvSpPr txBox="1"/>
          <p:nvPr/>
        </p:nvSpPr>
        <p:spPr>
          <a:xfrm>
            <a:off x="9262909" y="6193592"/>
            <a:ext cx="128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Resultados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8169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EC72F-FC10-4C06-AF29-FDEEA253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9" y="1033462"/>
            <a:ext cx="3400425" cy="479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09D73-A2AD-44AF-8FA9-11F10B12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0" y="1318469"/>
            <a:ext cx="4945517" cy="4393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DA7F1-2920-4313-A985-23E69651CD6F}"/>
              </a:ext>
            </a:extLst>
          </p:cNvPr>
          <p:cNvSpPr txBox="1"/>
          <p:nvPr/>
        </p:nvSpPr>
        <p:spPr>
          <a:xfrm>
            <a:off x="380010" y="6488668"/>
            <a:ext cx="64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Tomado de </a:t>
            </a:r>
            <a:r>
              <a:rPr lang="es-MX" dirty="0" err="1"/>
              <a:t>Babasafari</a:t>
            </a:r>
            <a:r>
              <a:rPr lang="es-MX" dirty="0"/>
              <a:t>, A., Ghosh, D., Salim A., and </a:t>
            </a:r>
            <a:r>
              <a:rPr lang="es-MX" dirty="0" err="1"/>
              <a:t>Kordi</a:t>
            </a:r>
            <a:r>
              <a:rPr lang="es-MX" dirty="0"/>
              <a:t>, M. (2020)</a:t>
            </a:r>
            <a:endParaRPr lang="es-CO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E06755-3E86-475B-900F-3138365A2E28}"/>
              </a:ext>
            </a:extLst>
          </p:cNvPr>
          <p:cNvSpPr txBox="1">
            <a:spLocks/>
          </p:cNvSpPr>
          <p:nvPr/>
        </p:nvSpPr>
        <p:spPr>
          <a:xfrm>
            <a:off x="366465" y="67134"/>
            <a:ext cx="10515600" cy="104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/>
              <a:t>Ejemplo ML en Caracterización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034758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486E4-945A-46DC-B84B-B4732876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01" y="1502038"/>
            <a:ext cx="4036431" cy="4482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3BF6E-56BA-44D8-ACDD-A4D537BB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71" y="1502038"/>
            <a:ext cx="3689268" cy="4400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A036A8-FA5E-4D3C-8663-6506BE0B15A7}"/>
              </a:ext>
            </a:extLst>
          </p:cNvPr>
          <p:cNvSpPr txBox="1"/>
          <p:nvPr/>
        </p:nvSpPr>
        <p:spPr>
          <a:xfrm>
            <a:off x="783771" y="6388925"/>
            <a:ext cx="641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Tomado de </a:t>
            </a:r>
            <a:r>
              <a:rPr lang="es-MX" dirty="0" err="1"/>
              <a:t>Babasafari</a:t>
            </a:r>
            <a:r>
              <a:rPr lang="es-MX" dirty="0"/>
              <a:t>, A., Ghosh, D., Salim A., and </a:t>
            </a:r>
            <a:r>
              <a:rPr lang="es-MX" dirty="0" err="1"/>
              <a:t>Kordi</a:t>
            </a:r>
            <a:r>
              <a:rPr lang="es-MX" dirty="0"/>
              <a:t>, M. (2020)</a:t>
            </a:r>
            <a:endParaRPr lang="es-CO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B1E040-67FE-4E75-B6ED-BDEB5488D0AF}"/>
              </a:ext>
            </a:extLst>
          </p:cNvPr>
          <p:cNvSpPr txBox="1">
            <a:spLocks/>
          </p:cNvSpPr>
          <p:nvPr/>
        </p:nvSpPr>
        <p:spPr>
          <a:xfrm>
            <a:off x="366465" y="67134"/>
            <a:ext cx="10515600" cy="104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/>
              <a:t>Ejemplo ML en Caracterización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073907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hay ninguna descripción de la foto disponible.">
            <a:extLst>
              <a:ext uri="{FF2B5EF4-FFF2-40B4-BE49-F238E27FC236}">
                <a16:creationId xmlns:a16="http://schemas.microsoft.com/office/drawing/2014/main" id="{52ACEE5A-7D3A-4A34-AEE6-D90F5E192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759619"/>
            <a:ext cx="11406971" cy="49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12C03-522D-400C-849C-1E1D9EEF61D9}"/>
              </a:ext>
            </a:extLst>
          </p:cNvPr>
          <p:cNvSpPr txBox="1"/>
          <p:nvPr/>
        </p:nvSpPr>
        <p:spPr>
          <a:xfrm>
            <a:off x="109728" y="6211669"/>
            <a:ext cx="10143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https://www.facebook.com/TheEarthStory/photos/3231854083542280</a:t>
            </a:r>
          </a:p>
        </p:txBody>
      </p:sp>
    </p:spTree>
    <p:extLst>
      <p:ext uri="{BB962C8B-B14F-4D97-AF65-F5344CB8AC3E}">
        <p14:creationId xmlns:p14="http://schemas.microsoft.com/office/powerpoint/2010/main" val="354108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04BF-33BE-4E46-A635-693F4493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B2EE8-4FAF-47D1-AD84-B690147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CO" sz="2000" b="0" i="0" dirty="0" err="1">
                <a:effectLst/>
              </a:rPr>
              <a:t>Babasafari</a:t>
            </a:r>
            <a:r>
              <a:rPr lang="es-CO" sz="2000" b="0" i="0" dirty="0">
                <a:effectLst/>
              </a:rPr>
              <a:t>, Amir Abbas; Ghosh, Deva P.; Salim, Ahmed M. A.; </a:t>
            </a:r>
            <a:r>
              <a:rPr lang="es-CO" sz="2000" b="0" i="0" dirty="0" err="1">
                <a:effectLst/>
              </a:rPr>
              <a:t>Kordi</a:t>
            </a:r>
            <a:r>
              <a:rPr lang="es-CO" sz="2000" b="0" i="0" dirty="0">
                <a:effectLst/>
              </a:rPr>
              <a:t>, </a:t>
            </a:r>
            <a:r>
              <a:rPr lang="es-CO" sz="2000" b="0" i="0" dirty="0" err="1">
                <a:effectLst/>
              </a:rPr>
              <a:t>Masoumeh</a:t>
            </a:r>
            <a:r>
              <a:rPr lang="es-CO" sz="2000" b="0" i="0" dirty="0">
                <a:effectLst/>
              </a:rPr>
              <a:t>(2020). </a:t>
            </a:r>
            <a:r>
              <a:rPr lang="es-CO" sz="2000" b="0" i="1" dirty="0" err="1">
                <a:effectLst/>
              </a:rPr>
              <a:t>Integrating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petroelastic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modeling</a:t>
            </a:r>
            <a:r>
              <a:rPr lang="es-CO" sz="2000" b="0" i="1" dirty="0">
                <a:effectLst/>
              </a:rPr>
              <a:t>, </a:t>
            </a:r>
            <a:r>
              <a:rPr lang="es-CO" sz="2000" b="0" i="1" dirty="0" err="1">
                <a:effectLst/>
              </a:rPr>
              <a:t>stochastic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seismic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inversion</a:t>
            </a:r>
            <a:r>
              <a:rPr lang="es-CO" sz="2000" b="0" i="1" dirty="0">
                <a:effectLst/>
              </a:rPr>
              <a:t>, and </a:t>
            </a:r>
            <a:r>
              <a:rPr lang="es-CO" sz="2000" b="0" i="1" dirty="0" err="1">
                <a:effectLst/>
              </a:rPr>
              <a:t>Bayesian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probability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classification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to</a:t>
            </a:r>
            <a:r>
              <a:rPr lang="es-CO" sz="2000" b="0" i="1" dirty="0">
                <a:effectLst/>
              </a:rPr>
              <a:t> reduce </a:t>
            </a:r>
            <a:r>
              <a:rPr lang="es-CO" sz="2000" b="0" i="1" dirty="0" err="1">
                <a:effectLst/>
              </a:rPr>
              <a:t>uncertainty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of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hydrocarbon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prediction</a:t>
            </a:r>
            <a:r>
              <a:rPr lang="es-CO" sz="2000" b="0" i="1" dirty="0">
                <a:effectLst/>
              </a:rPr>
              <a:t>: </a:t>
            </a:r>
            <a:r>
              <a:rPr lang="es-CO" sz="2000" b="0" i="1" dirty="0" err="1">
                <a:effectLst/>
              </a:rPr>
              <a:t>Example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from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Malay</a:t>
            </a:r>
            <a:r>
              <a:rPr lang="es-CO" sz="2000" b="0" i="1" dirty="0">
                <a:effectLst/>
              </a:rPr>
              <a:t> </a:t>
            </a:r>
            <a:r>
              <a:rPr lang="es-CO" sz="2000" b="0" i="1" dirty="0" err="1">
                <a:effectLst/>
              </a:rPr>
              <a:t>Basin</a:t>
            </a:r>
            <a:r>
              <a:rPr lang="es-CO" sz="2000" b="0" i="1" dirty="0">
                <a:effectLst/>
              </a:rPr>
              <a:t>. </a:t>
            </a:r>
            <a:r>
              <a:rPr lang="es-CO" sz="2000" b="0" i="1" dirty="0" err="1">
                <a:effectLst/>
              </a:rPr>
              <a:t>Interpretation</a:t>
            </a:r>
            <a:r>
              <a:rPr lang="es-CO" sz="2000" b="0" i="1" dirty="0">
                <a:effectLst/>
              </a:rPr>
              <a:t>, 8(3), SM65–SM82. </a:t>
            </a:r>
            <a:r>
              <a:rPr lang="es-CO" sz="2000" b="0" i="0" dirty="0">
                <a:effectLst/>
              </a:rPr>
              <a:t>doi:10.1190/int-2019-0077.1</a:t>
            </a:r>
          </a:p>
          <a:p>
            <a:r>
              <a:rPr lang="es-CO" sz="2000" dirty="0" err="1"/>
              <a:t>Hampson</a:t>
            </a:r>
            <a:r>
              <a:rPr lang="es-CO" sz="2000" dirty="0"/>
              <a:t> and </a:t>
            </a:r>
            <a:r>
              <a:rPr lang="es-CO" sz="2000" dirty="0" err="1"/>
              <a:t>Rusell</a:t>
            </a:r>
            <a:r>
              <a:rPr lang="es-CO" sz="2000" dirty="0"/>
              <a:t> (2016). </a:t>
            </a:r>
            <a:r>
              <a:rPr lang="es-CO" sz="2000" dirty="0" err="1"/>
              <a:t>User</a:t>
            </a:r>
            <a:r>
              <a:rPr lang="es-CO" sz="2000" dirty="0"/>
              <a:t> </a:t>
            </a:r>
            <a:r>
              <a:rPr lang="es-CO" sz="2000" dirty="0" err="1"/>
              <a:t>handbook</a:t>
            </a:r>
            <a:r>
              <a:rPr lang="es-CO" sz="2000" dirty="0"/>
              <a:t>.</a:t>
            </a:r>
            <a:endParaRPr lang="es-CO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Jia, Y., &amp; Ma, J. (2017). What can machine learning do for seismic data processing? An interpolation application. </a:t>
            </a:r>
            <a:r>
              <a:rPr lang="en-US" sz="2000" b="0" i="1" dirty="0">
                <a:effectLst/>
              </a:rPr>
              <a:t>Geophysics</a:t>
            </a:r>
            <a:r>
              <a:rPr lang="en-US" sz="2000" b="0" i="0" dirty="0">
                <a:effectLst/>
              </a:rPr>
              <a:t>, </a:t>
            </a:r>
            <a:r>
              <a:rPr lang="en-US" sz="2000" b="0" i="1" dirty="0">
                <a:effectLst/>
              </a:rPr>
              <a:t>82</a:t>
            </a:r>
            <a:r>
              <a:rPr lang="en-US" sz="2000" b="0" i="0" dirty="0">
                <a:effectLst/>
              </a:rPr>
              <a:t>(3), V163-V177.</a:t>
            </a:r>
          </a:p>
          <a:p>
            <a:r>
              <a:rPr lang="en-US" sz="2000" dirty="0"/>
              <a:t>SEG (2018). SEAM Phase II – Land seismic Challenges. Foothills Model and Geophysical Data. Public Documentation. 60p.</a:t>
            </a:r>
            <a:endParaRPr lang="es-CO" sz="2000" b="0" i="0" dirty="0">
              <a:effectLst/>
            </a:endParaRPr>
          </a:p>
          <a:p>
            <a:r>
              <a:rPr lang="es-CO" sz="2000" dirty="0">
                <a:hlinkClick r:id="rId2"/>
              </a:rPr>
              <a:t>https://seg.org/SEAM/open-data</a:t>
            </a:r>
            <a:endParaRPr lang="es-CO" sz="2000" dirty="0"/>
          </a:p>
          <a:p>
            <a:pPr marL="0" indent="0">
              <a:buNone/>
            </a:pP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72137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1A1D-7F9B-4878-AD4E-4DEC158BE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es la geología?</a:t>
            </a:r>
            <a:endParaRPr lang="es-CO" dirty="0"/>
          </a:p>
        </p:txBody>
      </p:sp>
      <p:pic>
        <p:nvPicPr>
          <p:cNvPr id="3" name="Picture 2" descr="No hay ninguna descripción de la foto disponible.">
            <a:extLst>
              <a:ext uri="{FF2B5EF4-FFF2-40B4-BE49-F238E27FC236}">
                <a16:creationId xmlns:a16="http://schemas.microsoft.com/office/drawing/2014/main" id="{50D2DEAC-EA7A-476A-94D9-F6174C5CA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74" y="1930401"/>
            <a:ext cx="5808726" cy="435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DB4D8F-B24E-4472-81A3-8D815F355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1636493"/>
            <a:ext cx="3219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8C9D8-5858-4132-B345-1615520AE7CF}"/>
              </a:ext>
            </a:extLst>
          </p:cNvPr>
          <p:cNvSpPr txBox="1"/>
          <p:nvPr/>
        </p:nvSpPr>
        <p:spPr>
          <a:xfrm>
            <a:off x="5648632" y="254863"/>
            <a:ext cx="6543368" cy="154608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2000" dirty="0"/>
              <a:t>Es la ciencia natural que se encarga del estudio de la composición, estructura, evolución  dinámica de la tierra </a:t>
            </a:r>
            <a:endParaRPr lang="es-CO" sz="20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457BAD1-22A3-4F20-8C97-1BE61502B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4090987"/>
            <a:ext cx="32194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DE7A1-899B-4209-9AA6-FA0D97AC990C}"/>
              </a:ext>
            </a:extLst>
          </p:cNvPr>
          <p:cNvSpPr txBox="1"/>
          <p:nvPr/>
        </p:nvSpPr>
        <p:spPr>
          <a:xfrm>
            <a:off x="156886" y="6308209"/>
            <a:ext cx="4155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Tomado de: https://www.geolsoc.org.uk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7DE7D-8C46-4D70-8C81-AB97C5462371}"/>
              </a:ext>
            </a:extLst>
          </p:cNvPr>
          <p:cNvSpPr txBox="1"/>
          <p:nvPr/>
        </p:nvSpPr>
        <p:spPr>
          <a:xfrm>
            <a:off x="5395195" y="6380505"/>
            <a:ext cx="406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Tomado del grupo en Facebook geología y algo mas</a:t>
            </a:r>
          </a:p>
        </p:txBody>
      </p:sp>
    </p:spTree>
    <p:extLst>
      <p:ext uri="{BB962C8B-B14F-4D97-AF65-F5344CB8AC3E}">
        <p14:creationId xmlns:p14="http://schemas.microsoft.com/office/powerpoint/2010/main" val="171500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 hay ninguna descripción de la foto disponible.">
            <a:extLst>
              <a:ext uri="{FF2B5EF4-FFF2-40B4-BE49-F238E27FC236}">
                <a16:creationId xmlns:a16="http://schemas.microsoft.com/office/drawing/2014/main" id="{CFBEB311-B69B-44F9-B0CF-0E3268BB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6" y="1428028"/>
            <a:ext cx="3803904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E2494-B92B-4FAB-AA9E-7B05482E9448}"/>
              </a:ext>
            </a:extLst>
          </p:cNvPr>
          <p:cNvSpPr txBox="1"/>
          <p:nvPr/>
        </p:nvSpPr>
        <p:spPr>
          <a:xfrm>
            <a:off x="632065" y="3928159"/>
            <a:ext cx="406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Tomado del grupo en Facebook </a:t>
            </a:r>
            <a:r>
              <a:rPr lang="es-CO" sz="1400" dirty="0" err="1"/>
              <a:t>The</a:t>
            </a:r>
            <a:r>
              <a:rPr lang="es-CO" sz="1400" dirty="0"/>
              <a:t> </a:t>
            </a:r>
            <a:r>
              <a:rPr lang="es-CO" sz="1400" dirty="0" err="1"/>
              <a:t>EarthStory</a:t>
            </a:r>
            <a:endParaRPr lang="es-CO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78ED04-C5EC-42E1-8AFB-E8FAE61A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989" y="1464604"/>
            <a:ext cx="6124575" cy="240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83A1E4-BB61-4092-B723-47859EF7AB17}"/>
              </a:ext>
            </a:extLst>
          </p:cNvPr>
          <p:cNvSpPr txBox="1"/>
          <p:nvPr/>
        </p:nvSpPr>
        <p:spPr>
          <a:xfrm>
            <a:off x="5330989" y="3928159"/>
            <a:ext cx="406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Tomado del comic </a:t>
            </a:r>
            <a:r>
              <a:rPr lang="es-CO" sz="1400" dirty="0" err="1"/>
              <a:t>supergirl</a:t>
            </a:r>
            <a:r>
              <a:rPr lang="es-CO" sz="1400" dirty="0"/>
              <a:t> #2</a:t>
            </a:r>
          </a:p>
        </p:txBody>
      </p:sp>
      <p:pic>
        <p:nvPicPr>
          <p:cNvPr id="1034" name="Picture 10" descr="GEO ExPro - Technology: Changing exploration - using non-seismic technology">
            <a:extLst>
              <a:ext uri="{FF2B5EF4-FFF2-40B4-BE49-F238E27FC236}">
                <a16:creationId xmlns:a16="http://schemas.microsoft.com/office/drawing/2014/main" id="{3D8B6631-D6DC-4EAC-863E-6A1055C7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45" y="4964667"/>
            <a:ext cx="3028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3359E4-DC4F-4CFA-B35B-F3C9C65E87C1}"/>
              </a:ext>
            </a:extLst>
          </p:cNvPr>
          <p:cNvSpPr txBox="1"/>
          <p:nvPr/>
        </p:nvSpPr>
        <p:spPr>
          <a:xfrm>
            <a:off x="632065" y="6550190"/>
            <a:ext cx="34843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Tomado de https://www.geoexpro.com/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026179AE-E18F-47D6-BA15-9F481C9C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519" y="4299191"/>
            <a:ext cx="57435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9280CE-7F68-42AC-A105-CF138570BB4D}"/>
              </a:ext>
            </a:extLst>
          </p:cNvPr>
          <p:cNvSpPr txBox="1"/>
          <p:nvPr/>
        </p:nvSpPr>
        <p:spPr>
          <a:xfrm>
            <a:off x="298067" y="789930"/>
            <a:ext cx="440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¿Como es la estructura interna del subsuelo?</a:t>
            </a:r>
            <a:endParaRPr lang="es-CO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2250B-0D2B-44B7-B746-62866ECEDA76}"/>
              </a:ext>
            </a:extLst>
          </p:cNvPr>
          <p:cNvSpPr txBox="1"/>
          <p:nvPr/>
        </p:nvSpPr>
        <p:spPr>
          <a:xfrm>
            <a:off x="368150" y="4203594"/>
            <a:ext cx="4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esto utilizamos herramientas que nos ayuden a ver mas allá de la superficie</a:t>
            </a:r>
            <a:endParaRPr lang="es-CO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7A83A-8019-4B3B-92A3-E86E0B7C76CF}"/>
              </a:ext>
            </a:extLst>
          </p:cNvPr>
          <p:cNvSpPr txBox="1"/>
          <p:nvPr/>
        </p:nvSpPr>
        <p:spPr>
          <a:xfrm>
            <a:off x="6854601" y="6227024"/>
            <a:ext cx="5085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los datos obtenidos se generan modelos que</a:t>
            </a:r>
            <a:r>
              <a:rPr lang="es-CO" dirty="0"/>
              <a:t> explican la posible estructura del subsuelo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744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6EABF31-D2E7-43D1-A6A6-7D5AC0C6C9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41365"/>
              </p:ext>
            </p:extLst>
          </p:nvPr>
        </p:nvGraphicFramePr>
        <p:xfrm>
          <a:off x="1700167" y="2647910"/>
          <a:ext cx="9527935" cy="2654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6DC0849-465E-4CBB-9A7F-06E55EC5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MX" dirty="0"/>
              <a:t>Geofísica</a:t>
            </a:r>
            <a:endParaRPr lang="es-C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A6646-EFED-4F76-BCD5-CA9B039B6560}"/>
              </a:ext>
            </a:extLst>
          </p:cNvPr>
          <p:cNvSpPr txBox="1"/>
          <p:nvPr/>
        </p:nvSpPr>
        <p:spPr>
          <a:xfrm>
            <a:off x="6571522" y="551204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Densidad</a:t>
            </a:r>
            <a:endParaRPr lang="es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4AD041-383E-420A-AB8D-07982BE35EE3}"/>
              </a:ext>
            </a:extLst>
          </p:cNvPr>
          <p:cNvSpPr txBox="1"/>
          <p:nvPr/>
        </p:nvSpPr>
        <p:spPr>
          <a:xfrm>
            <a:off x="7908966" y="5530476"/>
            <a:ext cx="16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Modulo elástico</a:t>
            </a:r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40A93-3C3E-403E-AEEB-CABA41168601}"/>
              </a:ext>
            </a:extLst>
          </p:cNvPr>
          <p:cNvSpPr txBox="1"/>
          <p:nvPr/>
        </p:nvSpPr>
        <p:spPr>
          <a:xfrm>
            <a:off x="3739542" y="5528910"/>
            <a:ext cx="272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Susceptibilidad magnética 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1D96B-C325-4257-8918-AA410F47D631}"/>
              </a:ext>
            </a:extLst>
          </p:cNvPr>
          <p:cNvSpPr txBox="1"/>
          <p:nvPr/>
        </p:nvSpPr>
        <p:spPr>
          <a:xfrm>
            <a:off x="436268" y="5373543"/>
            <a:ext cx="14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Propiedades </a:t>
            </a:r>
          </a:p>
          <a:p>
            <a:r>
              <a:rPr lang="es-MX" dirty="0"/>
              <a:t>De las rocas</a:t>
            </a:r>
            <a:endParaRPr lang="es-C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32DE9-C5A1-4584-9330-FA4561ACB1BA}"/>
              </a:ext>
            </a:extLst>
          </p:cNvPr>
          <p:cNvSpPr txBox="1"/>
          <p:nvPr/>
        </p:nvSpPr>
        <p:spPr>
          <a:xfrm>
            <a:off x="2067181" y="5520784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Conductividad</a:t>
            </a:r>
            <a:endParaRPr lang="es-C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38335-8D58-48A5-9005-0C84AE3DC5A2}"/>
              </a:ext>
            </a:extLst>
          </p:cNvPr>
          <p:cNvSpPr txBox="1"/>
          <p:nvPr/>
        </p:nvSpPr>
        <p:spPr>
          <a:xfrm>
            <a:off x="9597570" y="5512043"/>
            <a:ext cx="13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radiactividad</a:t>
            </a:r>
            <a:endParaRPr lang="es-C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D916-4811-4D8D-8248-4B1DF72277E1}"/>
              </a:ext>
            </a:extLst>
          </p:cNvPr>
          <p:cNvSpPr txBox="1"/>
          <p:nvPr/>
        </p:nvSpPr>
        <p:spPr>
          <a:xfrm>
            <a:off x="3233440" y="87048"/>
            <a:ext cx="7288098" cy="201459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2000" dirty="0"/>
              <a:t>Es una de las subramas de la ciencias naturales que estudia el planeta a partir de los procesos físicos y propiedades físicas de las rocas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99448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95C-46A6-4940-94C6-30B342AF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5748" cy="1325563"/>
          </a:xfrm>
        </p:spPr>
        <p:txBody>
          <a:bodyPr/>
          <a:lstStyle/>
          <a:p>
            <a:r>
              <a:rPr lang="es-MX" dirty="0"/>
              <a:t>Métodos sísmicos </a:t>
            </a:r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4E079-C6E8-4033-932D-FFB4331326F4}"/>
              </a:ext>
            </a:extLst>
          </p:cNvPr>
          <p:cNvSpPr txBox="1"/>
          <p:nvPr/>
        </p:nvSpPr>
        <p:spPr>
          <a:xfrm>
            <a:off x="5330297" y="653232"/>
            <a:ext cx="5589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Están basados en el estudio de la propagación de la onda  en el subsuelo. Estas ondas se pueden generar por un explosión en la superficie (sísmica de exploración) o por una fuente sísmica en la corteza (sismología)</a:t>
            </a:r>
            <a:endParaRPr lang="es-CO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AB63B6-30E5-4317-AFAA-17EDC342FF15}"/>
              </a:ext>
            </a:extLst>
          </p:cNvPr>
          <p:cNvSpPr txBox="1">
            <a:spLocks/>
          </p:cNvSpPr>
          <p:nvPr/>
        </p:nvSpPr>
        <p:spPr>
          <a:xfrm>
            <a:off x="639096" y="2103437"/>
            <a:ext cx="46039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Exploración sísmica</a:t>
            </a:r>
            <a:endParaRPr lang="es-CO" dirty="0"/>
          </a:p>
        </p:txBody>
      </p:sp>
      <p:pic>
        <p:nvPicPr>
          <p:cNvPr id="5122" name="Picture 2" descr="3-D seismic exploration across the deep geothermal research platform Groß  Schönebeck north of Berlin/Germany | Geothermal Energy | Full Text">
            <a:extLst>
              <a:ext uri="{FF2B5EF4-FFF2-40B4-BE49-F238E27FC236}">
                <a16:creationId xmlns:a16="http://schemas.microsoft.com/office/drawing/2014/main" id="{F5E04C85-B488-410B-B30C-4638BA9B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76" y="3766026"/>
            <a:ext cx="2297487" cy="180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ismic Acquisition Design &amp; QC – Home">
            <a:extLst>
              <a:ext uri="{FF2B5EF4-FFF2-40B4-BE49-F238E27FC236}">
                <a16:creationId xmlns:a16="http://schemas.microsoft.com/office/drawing/2014/main" id="{84D749C7-D0B4-4C5F-B1DF-5352BE19815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81" y="3766026"/>
            <a:ext cx="234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ismic Processing | Seismic Imaging | Seismic Noise Removal | Deghosting |  DUG Technology">
            <a:extLst>
              <a:ext uri="{FF2B5EF4-FFF2-40B4-BE49-F238E27FC236}">
                <a16:creationId xmlns:a16="http://schemas.microsoft.com/office/drawing/2014/main" id="{EB776B8D-74AD-4C13-AC47-2F881D98524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99" y="3804602"/>
            <a:ext cx="234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ismic Reservoir Characterization | GeoSoftware">
            <a:extLst>
              <a:ext uri="{FF2B5EF4-FFF2-40B4-BE49-F238E27FC236}">
                <a16:creationId xmlns:a16="http://schemas.microsoft.com/office/drawing/2014/main" id="{2D0904DB-2007-4E76-8E44-98E948A82C1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564" y="3804603"/>
            <a:ext cx="2340000" cy="180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0C48A4-33F4-4872-B5AF-517A96E03BE9}"/>
              </a:ext>
            </a:extLst>
          </p:cNvPr>
          <p:cNvSpPr txBox="1"/>
          <p:nvPr/>
        </p:nvSpPr>
        <p:spPr>
          <a:xfrm>
            <a:off x="1158182" y="571838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Diseño</a:t>
            </a:r>
            <a:endParaRPr lang="es-C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1ED92-7237-4F65-B0C1-144BDE029461}"/>
              </a:ext>
            </a:extLst>
          </p:cNvPr>
          <p:cNvSpPr txBox="1"/>
          <p:nvPr/>
        </p:nvSpPr>
        <p:spPr>
          <a:xfrm>
            <a:off x="3693226" y="5718386"/>
            <a:ext cx="133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Adquisición</a:t>
            </a:r>
            <a:endParaRPr lang="es-C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7309D-A06D-4EDB-BA23-4C8C3C72CE3E}"/>
              </a:ext>
            </a:extLst>
          </p:cNvPr>
          <p:cNvSpPr txBox="1"/>
          <p:nvPr/>
        </p:nvSpPr>
        <p:spPr>
          <a:xfrm>
            <a:off x="6730244" y="5718386"/>
            <a:ext cx="158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Procesamiento</a:t>
            </a:r>
            <a:endParaRPr lang="es-C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7AAE32-833F-46DA-A290-9C01721AECC6}"/>
              </a:ext>
            </a:extLst>
          </p:cNvPr>
          <p:cNvSpPr txBox="1"/>
          <p:nvPr/>
        </p:nvSpPr>
        <p:spPr>
          <a:xfrm>
            <a:off x="9628352" y="5718386"/>
            <a:ext cx="16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Caracterización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8507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11C8-D429-45C4-9EDB-34EE0C3A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7" y="1165083"/>
            <a:ext cx="5450457" cy="41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C737EBF-63D8-435C-9110-72A02B2E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33" y="1165083"/>
            <a:ext cx="5433128" cy="41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25330-ED3A-47BB-BDED-AAA7C5B71A55}"/>
              </a:ext>
            </a:extLst>
          </p:cNvPr>
          <p:cNvSpPr txBox="1"/>
          <p:nvPr/>
        </p:nvSpPr>
        <p:spPr>
          <a:xfrm>
            <a:off x="234538" y="6334185"/>
            <a:ext cx="1034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http://homepage.ufp.pt/biblioteca/SeismicStratigraphy/Pages/Page6.htm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1A74-0B20-4021-AE25-EAA9245D6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33" y="451262"/>
            <a:ext cx="10515600" cy="644237"/>
          </a:xfrm>
        </p:spPr>
        <p:txBody>
          <a:bodyPr>
            <a:normAutofit fontScale="90000"/>
          </a:bodyPr>
          <a:lstStyle/>
          <a:p>
            <a:r>
              <a:rPr lang="es-MX" dirty="0"/>
              <a:t>Aclaración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9762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619-D34F-4118-9389-DDC7BA53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Escala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6F6790-CF19-429D-9C52-1C9A3FD2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47" y="1588609"/>
            <a:ext cx="5730474" cy="438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FF07FC-9941-4EE5-BFC5-4E24EC609057}"/>
              </a:ext>
            </a:extLst>
          </p:cNvPr>
          <p:cNvSpPr txBox="1"/>
          <p:nvPr/>
        </p:nvSpPr>
        <p:spPr>
          <a:xfrm>
            <a:off x="234538" y="6334185"/>
            <a:ext cx="1034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http://homepage.ufp.pt/biblioteca/SeismicStratigraphy/Pages/Page6.htm</a:t>
            </a:r>
          </a:p>
        </p:txBody>
      </p:sp>
    </p:spTree>
    <p:extLst>
      <p:ext uri="{BB962C8B-B14F-4D97-AF65-F5344CB8AC3E}">
        <p14:creationId xmlns:p14="http://schemas.microsoft.com/office/powerpoint/2010/main" val="277363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0619-D34F-4118-9389-DDC7BA53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Diseño sísmico</a:t>
            </a:r>
            <a:endParaRPr lang="es-C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8E92A-EA80-4803-9D00-5861A713946A}"/>
              </a:ext>
            </a:extLst>
          </p:cNvPr>
          <p:cNvSpPr txBox="1"/>
          <p:nvPr/>
        </p:nvSpPr>
        <p:spPr>
          <a:xfrm>
            <a:off x="236147" y="6450774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SEG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(2018), "SEAM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Phase II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," 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Foothills Model</a:t>
            </a:r>
            <a:r>
              <a:rPr lang="en-US" sz="16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Public documentation</a:t>
            </a:r>
            <a:endParaRPr lang="es-CO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086BB9-D8AB-4FF5-8BB9-354B7D97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424"/>
            <a:ext cx="6334125" cy="508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222CF3-B227-4BCB-9301-7AA835A8D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345149" cy="41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821</Words>
  <Application>Microsoft Office PowerPoint</Application>
  <PresentationFormat>Widescreen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Arial Rounded MT Bold</vt:lpstr>
      <vt:lpstr>Calibri</vt:lpstr>
      <vt:lpstr>Calibri Light</vt:lpstr>
      <vt:lpstr>Office Theme</vt:lpstr>
      <vt:lpstr>Charla # 3 Machine Learning en Geofísica </vt:lpstr>
      <vt:lpstr>Tabla de Contenido</vt:lpstr>
      <vt:lpstr>¿Qué es la geología?</vt:lpstr>
      <vt:lpstr>PowerPoint Presentation</vt:lpstr>
      <vt:lpstr>Geofísica</vt:lpstr>
      <vt:lpstr>Métodos sísmicos </vt:lpstr>
      <vt:lpstr>Aclaración</vt:lpstr>
      <vt:lpstr>Escala</vt:lpstr>
      <vt:lpstr>Diseño sísmico</vt:lpstr>
      <vt:lpstr>PowerPoint Presentation</vt:lpstr>
      <vt:lpstr>PowerPoint Presentation</vt:lpstr>
      <vt:lpstr>Procesamiento sísmico</vt:lpstr>
      <vt:lpstr>Ejemplo ML en procesamiento</vt:lpstr>
      <vt:lpstr>Ejemplo ML en procesamiento</vt:lpstr>
      <vt:lpstr>Ejemplo ML en procesamiento</vt:lpstr>
      <vt:lpstr>Ejemplo ML en procesamiento</vt:lpstr>
      <vt:lpstr>Ejemplo ML en procesamiento</vt:lpstr>
      <vt:lpstr>Caracterización Sísmica</vt:lpstr>
      <vt:lpstr>Ejemplo ML en Caracterización</vt:lpstr>
      <vt:lpstr>Ejemplo ML en Caracterización</vt:lpstr>
      <vt:lpstr>PowerPoint Presentation</vt:lpstr>
      <vt:lpstr>PowerPoint Presentation</vt:lpstr>
      <vt:lpstr>PowerPoint Presentation</vt:lpstr>
      <vt:lpstr>PowerPoint Presentation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Alexandra  Plata Ruiz</dc:creator>
  <cp:lastModifiedBy>Maria Alexandra  Plata Ruiz</cp:lastModifiedBy>
  <cp:revision>13</cp:revision>
  <dcterms:created xsi:type="dcterms:W3CDTF">2022-03-01T02:06:28Z</dcterms:created>
  <dcterms:modified xsi:type="dcterms:W3CDTF">2022-03-18T20:00:04Z</dcterms:modified>
</cp:coreProperties>
</file>